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93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301" r:id="rId17"/>
    <p:sldId id="308" r:id="rId18"/>
    <p:sldId id="312" r:id="rId19"/>
    <p:sldId id="311" r:id="rId20"/>
    <p:sldId id="309" r:id="rId21"/>
    <p:sldId id="310" r:id="rId22"/>
    <p:sldId id="304" r:id="rId23"/>
    <p:sldId id="321" r:id="rId24"/>
    <p:sldId id="329" r:id="rId25"/>
    <p:sldId id="294" r:id="rId26"/>
    <p:sldId id="295" r:id="rId27"/>
    <p:sldId id="279" r:id="rId28"/>
    <p:sldId id="280" r:id="rId29"/>
    <p:sldId id="274" r:id="rId30"/>
    <p:sldId id="276" r:id="rId31"/>
    <p:sldId id="281" r:id="rId32"/>
    <p:sldId id="277" r:id="rId33"/>
    <p:sldId id="282" r:id="rId34"/>
    <p:sldId id="278" r:id="rId35"/>
    <p:sldId id="283" r:id="rId36"/>
    <p:sldId id="314" r:id="rId37"/>
    <p:sldId id="316" r:id="rId38"/>
    <p:sldId id="318" r:id="rId39"/>
    <p:sldId id="320" r:id="rId40"/>
    <p:sldId id="284" r:id="rId41"/>
    <p:sldId id="331" r:id="rId42"/>
    <p:sldId id="332" r:id="rId43"/>
    <p:sldId id="333" r:id="rId44"/>
    <p:sldId id="285" r:id="rId45"/>
    <p:sldId id="286" r:id="rId46"/>
    <p:sldId id="287" r:id="rId47"/>
    <p:sldId id="288" r:id="rId48"/>
    <p:sldId id="322" r:id="rId49"/>
    <p:sldId id="299" r:id="rId50"/>
    <p:sldId id="319" r:id="rId51"/>
    <p:sldId id="323" r:id="rId52"/>
    <p:sldId id="324" r:id="rId53"/>
    <p:sldId id="325" r:id="rId54"/>
    <p:sldId id="326" r:id="rId55"/>
    <p:sldId id="327" r:id="rId56"/>
    <p:sldId id="328" r:id="rId57"/>
    <p:sldId id="334" r:id="rId58"/>
    <p:sldId id="290" r:id="rId59"/>
    <p:sldId id="291" r:id="rId60"/>
    <p:sldId id="292" r:id="rId61"/>
    <p:sldId id="303" r:id="rId62"/>
    <p:sldId id="305" r:id="rId63"/>
    <p:sldId id="306" r:id="rId64"/>
    <p:sldId id="307" r:id="rId65"/>
    <p:sldId id="330" r:id="rId66"/>
    <p:sldId id="296" r:id="rId67"/>
    <p:sldId id="302" r:id="rId68"/>
    <p:sldId id="297" r:id="rId69"/>
    <p:sldId id="33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9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0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3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9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0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3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9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2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D2859-16B9-465D-8024-842855DFE7B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4797A-FB26-4B9D-BF22-C07D50B09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47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294E3-316C-4D2B-B979-E83A7C325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종합설계기획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083AF7-F4E6-451D-9CF5-4AD770CFFF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제목 </a:t>
            </a:r>
            <a:r>
              <a:rPr lang="en-US" altLang="ko-KR" dirty="0"/>
              <a:t>: At Last….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EADBC-8837-4280-9C35-FAFA47556F56}"/>
              </a:ext>
            </a:extLst>
          </p:cNvPr>
          <p:cNvSpPr txBox="1"/>
          <p:nvPr/>
        </p:nvSpPr>
        <p:spPr>
          <a:xfrm>
            <a:off x="10036834" y="4429919"/>
            <a:ext cx="29071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참여인원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류성호</a:t>
            </a:r>
            <a:endParaRPr lang="en-US" altLang="ko-KR" dirty="0"/>
          </a:p>
          <a:p>
            <a:r>
              <a:rPr lang="ko-KR" altLang="en-US" dirty="0"/>
              <a:t>서진석</a:t>
            </a:r>
            <a:endParaRPr lang="en-US" altLang="ko-KR" dirty="0"/>
          </a:p>
          <a:p>
            <a:r>
              <a:rPr lang="ko-KR" altLang="en-US" dirty="0"/>
              <a:t>홍찬우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 err="1"/>
              <a:t>오황석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54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Alien Swarm Reactive Drop</a:t>
            </a:r>
          </a:p>
          <a:p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루트에 </a:t>
            </a:r>
            <a:r>
              <a:rPr lang="ko-KR" altLang="en-US" sz="1200" dirty="0" err="1"/>
              <a:t>따라감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위주의 디펜스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마다 역할이 다르다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501394-8023-47CE-9D44-779E2AD64219}"/>
              </a:ext>
            </a:extLst>
          </p:cNvPr>
          <p:cNvGrpSpPr/>
          <p:nvPr/>
        </p:nvGrpSpPr>
        <p:grpSpPr>
          <a:xfrm>
            <a:off x="2130103" y="1749146"/>
            <a:ext cx="4990089" cy="3447823"/>
            <a:chOff x="6154475" y="1604954"/>
            <a:chExt cx="5778839" cy="328108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D93542-739E-46ED-96C8-FA2977E74883}"/>
                </a:ext>
              </a:extLst>
            </p:cNvPr>
            <p:cNvSpPr/>
            <p:nvPr/>
          </p:nvSpPr>
          <p:spPr>
            <a:xfrm>
              <a:off x="6154475" y="1604954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56865CE-C3C1-4324-87CD-C16FD81F8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598" y="1648040"/>
              <a:ext cx="5692589" cy="320208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6E2DB94-462C-4506-8871-163A6A76D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531" t="14411" r="37121" b="36161"/>
            <a:stretch/>
          </p:blipFill>
          <p:spPr>
            <a:xfrm>
              <a:off x="6197598" y="1644453"/>
              <a:ext cx="870897" cy="890632"/>
            </a:xfrm>
            <a:prstGeom prst="rect">
              <a:avLst/>
            </a:prstGeom>
          </p:spPr>
        </p:pic>
      </p:grp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9B8DBC89-D880-485E-BD83-3DF1061A1B59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8178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Yet Another Zombie Defense</a:t>
            </a:r>
          </a:p>
          <a:p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이동 가능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웨이브 마다 적 강화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중앙 거점에만 설치 가능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플레이어 </a:t>
            </a:r>
            <a:r>
              <a:rPr lang="en-US" altLang="ko-KR" sz="1200" dirty="0"/>
              <a:t>-&gt;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순의 디펜스 흐름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70B238-9ED2-4036-9D98-78D482DA0012}"/>
              </a:ext>
            </a:extLst>
          </p:cNvPr>
          <p:cNvGrpSpPr/>
          <p:nvPr/>
        </p:nvGrpSpPr>
        <p:grpSpPr>
          <a:xfrm>
            <a:off x="2130099" y="1796531"/>
            <a:ext cx="4952852" cy="3362699"/>
            <a:chOff x="5791107" y="1382510"/>
            <a:chExt cx="5778839" cy="328108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86D32C-265D-441E-AEF5-1A80D72BD208}"/>
                </a:ext>
              </a:extLst>
            </p:cNvPr>
            <p:cNvSpPr/>
            <p:nvPr/>
          </p:nvSpPr>
          <p:spPr>
            <a:xfrm>
              <a:off x="5791107" y="1382510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7873340-516D-47CD-BE79-8FE34CA5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232" y="1422009"/>
              <a:ext cx="5692588" cy="3202081"/>
            </a:xfrm>
            <a:prstGeom prst="rect">
              <a:avLst/>
            </a:prstGeom>
          </p:spPr>
        </p:pic>
      </p:grp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F41E8769-1206-4FC2-BEC3-04DECE0519ED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9821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시작 위치에서 플레이어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 총기 및 총알 지급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SPAWN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774411" y="2184448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4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솔뎌</a:t>
            </a:r>
            <a:r>
              <a:rPr lang="ko-KR" altLang="en-US" sz="1200" dirty="0"/>
              <a:t> 뷰 카메라 변경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 소규모 등장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전투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PATH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</p:cNvCxnSpPr>
          <p:nvPr/>
        </p:nvCxnSpPr>
        <p:spPr>
          <a:xfrm flipV="1">
            <a:off x="3774411" y="3189163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5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탑 뷰 카메라 변환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및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대규모 적 웨이브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웨이브 완료 시 </a:t>
            </a:r>
            <a:r>
              <a:rPr lang="en-US" altLang="ko-KR" sz="1200" dirty="0"/>
              <a:t>PATH </a:t>
            </a:r>
            <a:r>
              <a:rPr lang="ko-KR" altLang="en-US" sz="1200" dirty="0"/>
              <a:t>진행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CHECK-POINT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357614-3999-45C1-9818-54BC55BC6FFC}"/>
              </a:ext>
            </a:extLst>
          </p:cNvPr>
          <p:cNvCxnSpPr>
            <a:cxnSpLocks/>
          </p:cNvCxnSpPr>
          <p:nvPr/>
        </p:nvCxnSpPr>
        <p:spPr>
          <a:xfrm flipV="1">
            <a:off x="3774411" y="4182641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5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B6A010-26D3-4AB0-AF31-866E1F90DDBB}"/>
              </a:ext>
            </a:extLst>
          </p:cNvPr>
          <p:cNvSpPr/>
          <p:nvPr/>
        </p:nvSpPr>
        <p:spPr>
          <a:xfrm>
            <a:off x="2122591" y="2806179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5AE4F-62A1-4F2F-A8E1-8B7E2BBF5636}"/>
              </a:ext>
            </a:extLst>
          </p:cNvPr>
          <p:cNvSpPr/>
          <p:nvPr/>
        </p:nvSpPr>
        <p:spPr>
          <a:xfrm>
            <a:off x="2122591" y="1816831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E62C00-3CCC-4D09-99D7-74534A7C2667}"/>
              </a:ext>
            </a:extLst>
          </p:cNvPr>
          <p:cNvSpPr/>
          <p:nvPr/>
        </p:nvSpPr>
        <p:spPr>
          <a:xfrm>
            <a:off x="2122591" y="379552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CHECK-POINT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2122591" y="5782177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D11DE-8CEF-478A-A0A6-0CAEFE13DE95}"/>
              </a:ext>
            </a:extLst>
          </p:cNvPr>
          <p:cNvSpPr/>
          <p:nvPr/>
        </p:nvSpPr>
        <p:spPr>
          <a:xfrm>
            <a:off x="2122591" y="4788852"/>
            <a:ext cx="1651820" cy="765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솔뎌</a:t>
            </a:r>
            <a:r>
              <a:rPr lang="ko-KR" altLang="en-US" sz="1200" dirty="0"/>
              <a:t> 뷰 카메라 변경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소규모 </a:t>
            </a:r>
            <a:r>
              <a:rPr lang="en-US" altLang="ko-KR" sz="1200" dirty="0"/>
              <a:t>wave </a:t>
            </a:r>
            <a:r>
              <a:rPr lang="ko-KR" altLang="en-US" sz="1200" dirty="0"/>
              <a:t>등장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Wave </a:t>
            </a:r>
            <a:r>
              <a:rPr lang="ko-KR" altLang="en-US" sz="1200" dirty="0"/>
              <a:t>소탕 시 탈출 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EXI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A4424E2-4446-4CED-B509-B75C2B6E48B6}"/>
              </a:ext>
            </a:extLst>
          </p:cNvPr>
          <p:cNvCxnSpPr>
            <a:cxnSpLocks/>
          </p:cNvCxnSpPr>
          <p:nvPr/>
        </p:nvCxnSpPr>
        <p:spPr>
          <a:xfrm flipV="1">
            <a:off x="3774411" y="6149794"/>
            <a:ext cx="2936105" cy="1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53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/>
              <a:t>흐름도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일자형 레벨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길목에서 소규모 학살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베이스포인트에서 구조물 이용 미로와 학살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탈출구에서 마지막 웨이브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흐름도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2B64B2-DCF5-4AD9-9F7D-441DC35D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3" y="2645994"/>
            <a:ext cx="4822858" cy="6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3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06E28F8-8A4B-407E-AB56-3C90F4D5694B}"/>
              </a:ext>
            </a:extLst>
          </p:cNvPr>
          <p:cNvSpPr/>
          <p:nvPr/>
        </p:nvSpPr>
        <p:spPr>
          <a:xfrm>
            <a:off x="2165852" y="2321728"/>
            <a:ext cx="4379728" cy="3560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연구소 및 광장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60m x 60m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기본적인 이동 및 사격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바닥에 빌보드 형식으로 텍스트로 튜토리얼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Path</a:t>
            </a:r>
            <a:r>
              <a:rPr lang="ko-KR" altLang="en-US" sz="1200" dirty="0"/>
              <a:t> 이동 시 상호 작용 연습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Spawn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폐공장의 변신은 무죄, 전주시 '팔복예술공장'에서 공간의 가치 재발견한다 &lt; 뉴스 &lt; 문화 NEWS &lt; 기사본문 - 문화뉴스">
            <a:extLst>
              <a:ext uri="{FF2B5EF4-FFF2-40B4-BE49-F238E27FC236}">
                <a16:creationId xmlns:a16="http://schemas.microsoft.com/office/drawing/2014/main" id="{B6259031-EDF1-451A-8E96-899B0D44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4720598"/>
            <a:ext cx="1482090" cy="8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2D136-1958-411A-A6F2-B1C445E52EBA}"/>
              </a:ext>
            </a:extLst>
          </p:cNvPr>
          <p:cNvSpPr txBox="1"/>
          <p:nvPr/>
        </p:nvSpPr>
        <p:spPr>
          <a:xfrm>
            <a:off x="2381250" y="2737268"/>
            <a:ext cx="18364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튜토리얼 </a:t>
            </a:r>
            <a:r>
              <a:rPr lang="ko-KR" altLang="en-US" dirty="0" err="1">
                <a:solidFill>
                  <a:schemeClr val="bg1"/>
                </a:solidFill>
              </a:rPr>
              <a:t>메세지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9FFA3B-4574-4E25-A1FF-25F2F84F8A3E}"/>
              </a:ext>
            </a:extLst>
          </p:cNvPr>
          <p:cNvSpPr/>
          <p:nvPr/>
        </p:nvSpPr>
        <p:spPr>
          <a:xfrm>
            <a:off x="6469380" y="2682240"/>
            <a:ext cx="76200" cy="563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C1C89-BFD1-47D6-A920-93311154D556}"/>
              </a:ext>
            </a:extLst>
          </p:cNvPr>
          <p:cNvSpPr txBox="1"/>
          <p:nvPr/>
        </p:nvSpPr>
        <p:spPr>
          <a:xfrm>
            <a:off x="5627502" y="2693236"/>
            <a:ext cx="11334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Path </a:t>
            </a:r>
            <a:r>
              <a:rPr lang="ko-KR" altLang="en-US" sz="1200" dirty="0">
                <a:solidFill>
                  <a:schemeClr val="bg1"/>
                </a:solidFill>
              </a:rPr>
              <a:t>통로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353632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아스팔트 평지 밑 도로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도로 테두리</a:t>
            </a:r>
            <a:r>
              <a:rPr lang="en-US" altLang="ko-KR" sz="1200" dirty="0"/>
              <a:t>/</a:t>
            </a:r>
            <a:r>
              <a:rPr lang="ko-KR" altLang="en-US" sz="1200" dirty="0"/>
              <a:t>인도에서 </a:t>
            </a:r>
            <a:r>
              <a:rPr lang="ko-KR" altLang="en-US" sz="1200" dirty="0" err="1"/>
              <a:t>스폰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오브젝트 제한이 적다면 가로수 등 환경 오브젝트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0.5U /1sec  - 30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플레이어 기준 원 </a:t>
            </a:r>
            <a:r>
              <a:rPr lang="en-US" altLang="ko-KR" sz="1200" dirty="0"/>
              <a:t>n M</a:t>
            </a:r>
            <a:r>
              <a:rPr lang="ko-KR" altLang="en-US" sz="1200" dirty="0"/>
              <a:t>거리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Path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16D8E-DBE4-487C-BF98-3E497128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923448" y="2347784"/>
            <a:ext cx="3344619" cy="37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3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주차장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주차장 방어선 디자인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맵 테두리를 자동차나 잔해로 벽을 세울 예정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1U /1sec  - 150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맵 테두리 </a:t>
            </a:r>
            <a:r>
              <a:rPr lang="en-US" altLang="ko-KR" sz="1200" dirty="0"/>
              <a:t>5M </a:t>
            </a:r>
            <a:r>
              <a:rPr lang="ko-KR" altLang="en-US" sz="1200" dirty="0"/>
              <a:t>제외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제외</a:t>
            </a:r>
            <a:br>
              <a:rPr lang="en-US" altLang="ko-KR" sz="1200" dirty="0"/>
            </a:br>
            <a:r>
              <a:rPr lang="en-US" altLang="ko-KR" sz="1200" dirty="0"/>
              <a:t>                                 </a:t>
            </a:r>
            <a:r>
              <a:rPr lang="ko-KR" altLang="en-US" sz="1200" dirty="0"/>
              <a:t>랜덤 생성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 </a:t>
            </a:r>
            <a:r>
              <a:rPr lang="en-US" altLang="ko-KR" sz="2400" dirty="0"/>
              <a:t>1</a:t>
            </a:r>
            <a:r>
              <a:rPr lang="en-US" altLang="ko-KR" sz="2400" baseline="30000" dirty="0"/>
              <a:t>st</a:t>
            </a:r>
            <a:r>
              <a:rPr lang="en-US" altLang="ko-KR" sz="2400" dirty="0"/>
              <a:t>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Car park seen from above with many empty parking lots - 11000200">
            <a:extLst>
              <a:ext uri="{FF2B5EF4-FFF2-40B4-BE49-F238E27FC236}">
                <a16:creationId xmlns:a16="http://schemas.microsoft.com/office/drawing/2014/main" id="{E07C54E3-D1B4-4E45-85CA-84FF6965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64" y="2383883"/>
            <a:ext cx="5335931" cy="35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02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F6A1B-2281-4761-A3E3-3168B81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37CCD0B2-AAF1-4D26-8F04-601ABACB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200383"/>
              </p:ext>
            </p:extLst>
          </p:nvPr>
        </p:nvGraphicFramePr>
        <p:xfrm>
          <a:off x="635000" y="1423269"/>
          <a:ext cx="4851401" cy="5141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765">
                  <a:extLst>
                    <a:ext uri="{9D8B030D-6E8A-4147-A177-3AD203B41FA5}">
                      <a16:colId xmlns:a16="http://schemas.microsoft.com/office/drawing/2014/main" val="1898122120"/>
                    </a:ext>
                  </a:extLst>
                </a:gridCol>
                <a:gridCol w="2920403">
                  <a:extLst>
                    <a:ext uri="{9D8B030D-6E8A-4147-A177-3AD203B41FA5}">
                      <a16:colId xmlns:a16="http://schemas.microsoft.com/office/drawing/2014/main" val="559341829"/>
                    </a:ext>
                  </a:extLst>
                </a:gridCol>
                <a:gridCol w="1128233">
                  <a:extLst>
                    <a:ext uri="{9D8B030D-6E8A-4147-A177-3AD203B41FA5}">
                      <a16:colId xmlns:a16="http://schemas.microsoft.com/office/drawing/2014/main" val="645635883"/>
                    </a:ext>
                  </a:extLst>
                </a:gridCol>
              </a:tblGrid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변경사항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68883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컨셉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예시 제시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게임 플레이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00869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흐름도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43627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추가작업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84972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마무리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바운딩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보류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30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2021.11.17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개발 환경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83440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2021.11.23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연구주제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2772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2021.12.08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플로우차트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1813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2021.12.09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엑셀파일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4741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캐릭터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공격범위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121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발표자료 초안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일정 세분화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09489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네트워크 게임 명시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51962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2021.12.28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연구 분야 재정의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70725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2022.01.18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미로 랜덤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차 심사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96000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2022.02.07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미로 랜덤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차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5162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2022.02.13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FBX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모델 사용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98476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2022.02.19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기획서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상태 플로우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77917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53702A-AB00-4501-A417-B6D6A117C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65868"/>
              </p:ext>
            </p:extLst>
          </p:nvPr>
        </p:nvGraphicFramePr>
        <p:xfrm>
          <a:off x="6096000" y="1423268"/>
          <a:ext cx="4851401" cy="5141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765">
                  <a:extLst>
                    <a:ext uri="{9D8B030D-6E8A-4147-A177-3AD203B41FA5}">
                      <a16:colId xmlns:a16="http://schemas.microsoft.com/office/drawing/2014/main" val="1898122120"/>
                    </a:ext>
                  </a:extLst>
                </a:gridCol>
                <a:gridCol w="2920403">
                  <a:extLst>
                    <a:ext uri="{9D8B030D-6E8A-4147-A177-3AD203B41FA5}">
                      <a16:colId xmlns:a16="http://schemas.microsoft.com/office/drawing/2014/main" val="559341829"/>
                    </a:ext>
                  </a:extLst>
                </a:gridCol>
                <a:gridCol w="1128233">
                  <a:extLst>
                    <a:ext uri="{9D8B030D-6E8A-4147-A177-3AD203B41FA5}">
                      <a16:colId xmlns:a16="http://schemas.microsoft.com/office/drawing/2014/main" val="645635883"/>
                    </a:ext>
                  </a:extLst>
                </a:gridCol>
              </a:tblGrid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변경사항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68883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2022.03.02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00869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FSM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설계 기획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간 이동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서버와 협의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43627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컨셉 및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84972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플로우 차트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30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간 이동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스텟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복구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애니메이션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83440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맵 간 이동 설명 추가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2772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2022.03.19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 이동간 애니메이션 추가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캐릭터 애니메이션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사진 첨부 해야함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1813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2022.03.25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맵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좀비 주기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캐릭터 수치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골프장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47417"/>
                  </a:ext>
                </a:extLst>
              </a:tr>
              <a:tr h="604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2022.04.22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캐릭터 수치 조정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피격 세부정리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스폰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정리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바리게이트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정리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상호작용 정리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특수  능력 일정 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일정표 반영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x 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사진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처리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x</a:t>
                      </a:r>
                    </a:p>
                    <a:p>
                      <a:pPr algn="ctr" latinLnBrk="1"/>
                      <a:r>
                        <a:rPr lang="ko-KR" altLang="en-US" sz="700" dirty="0">
                          <a:latin typeface="+mn-ea"/>
                          <a:ea typeface="+mn-ea"/>
                        </a:rPr>
                        <a:t>애니메이션 및 </a:t>
                      </a:r>
                      <a:r>
                        <a:rPr lang="ko-KR" altLang="en-US" sz="700" dirty="0" err="1">
                          <a:latin typeface="+mn-ea"/>
                          <a:ea typeface="+mn-ea"/>
                        </a:rPr>
                        <a:t>바리게이트</a:t>
                      </a: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 사진 찍어서 넣기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351219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519621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70725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96000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51627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984768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77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84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잔디가 말라 비틀어지며 훼손된 지형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여러 개 중복 시 분수대 등 조형 고려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1U /1sec  - 200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맵 테두리 </a:t>
            </a:r>
            <a:r>
              <a:rPr lang="en-US" altLang="ko-KR" sz="1200" dirty="0"/>
              <a:t>5M </a:t>
            </a:r>
            <a:r>
              <a:rPr lang="ko-KR" altLang="en-US" sz="1200" dirty="0"/>
              <a:t>제외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제외</a:t>
            </a:r>
            <a:br>
              <a:rPr lang="en-US" altLang="ko-KR" sz="1200" dirty="0"/>
            </a:br>
            <a:r>
              <a:rPr lang="en-US" altLang="ko-KR" sz="1200" dirty="0"/>
              <a:t>                                 </a:t>
            </a:r>
            <a:r>
              <a:rPr lang="ko-KR" altLang="en-US" sz="1200" dirty="0"/>
              <a:t>랜덤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</a:t>
            </a:r>
            <a:r>
              <a:rPr lang="ko-KR" altLang="en-US" sz="2400" b="1" dirty="0">
                <a:latin typeface="Arial Unicode MS"/>
              </a:rPr>
              <a:t> </a:t>
            </a:r>
            <a:r>
              <a:rPr lang="en-US" altLang="ko-KR" sz="2400" dirty="0"/>
              <a:t>2</a:t>
            </a:r>
            <a:r>
              <a:rPr lang="en-US" altLang="ko-KR" sz="2400" baseline="30000" dirty="0"/>
              <a:t>nd</a:t>
            </a:r>
            <a:r>
              <a:rPr lang="en-US" altLang="ko-KR" sz="2400" dirty="0"/>
              <a:t> 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39FE94-F87E-49C1-8275-F5799146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68" y="2510798"/>
            <a:ext cx="4901997" cy="30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2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 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골프장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120m x 120m x 2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노란 모래 지형과 초록의 지형 존재</a:t>
            </a:r>
            <a:br>
              <a:rPr lang="en-US" altLang="ko-KR" sz="1200" dirty="0"/>
            </a:br>
            <a:r>
              <a:rPr lang="ko-KR" altLang="en-US" sz="1200" dirty="0"/>
              <a:t>두 지형은 이동속도 차이 없음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마지막 홀 지점에서 탈출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주기 </a:t>
            </a:r>
            <a:r>
              <a:rPr lang="en-US" altLang="ko-KR" sz="1200" dirty="0"/>
              <a:t>–  1.5U /1sec  - 300</a:t>
            </a:r>
            <a:r>
              <a:rPr lang="ko-KR" altLang="en-US" sz="1200" dirty="0"/>
              <a:t>마리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 생성 방법 </a:t>
            </a:r>
            <a:r>
              <a:rPr lang="en-US" altLang="ko-KR" sz="1200" dirty="0"/>
              <a:t>-  </a:t>
            </a:r>
            <a:r>
              <a:rPr lang="ko-KR" altLang="en-US" sz="1200" dirty="0"/>
              <a:t>맵 테두리 </a:t>
            </a:r>
            <a:r>
              <a:rPr lang="en-US" altLang="ko-KR" sz="1200" dirty="0"/>
              <a:t>5M </a:t>
            </a:r>
            <a:r>
              <a:rPr lang="ko-KR" altLang="en-US" sz="1200" dirty="0"/>
              <a:t>제외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제외</a:t>
            </a:r>
            <a:br>
              <a:rPr lang="en-US" altLang="ko-KR" sz="1200" dirty="0"/>
            </a:br>
            <a:r>
              <a:rPr lang="en-US" altLang="ko-KR" sz="1200" dirty="0"/>
              <a:t>                                 </a:t>
            </a:r>
            <a:r>
              <a:rPr lang="ko-KR" altLang="en-US" sz="1200" dirty="0"/>
              <a:t>랜덤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</a:t>
            </a:r>
            <a:r>
              <a:rPr lang="en-US" altLang="ko-KR" sz="2400" b="1" dirty="0">
                <a:latin typeface="Arial Unicode MS"/>
              </a:rPr>
              <a:t>-</a:t>
            </a:r>
            <a:r>
              <a:rPr lang="ko-KR" altLang="en-US" sz="2400" b="1" dirty="0">
                <a:latin typeface="Arial Unicode MS"/>
              </a:rPr>
              <a:t> </a:t>
            </a:r>
            <a:r>
              <a:rPr lang="en-US" altLang="ko-KR" sz="2400" dirty="0"/>
              <a:t>3</a:t>
            </a:r>
            <a:r>
              <a:rPr lang="en-US" altLang="ko-KR" sz="2400" baseline="30000" dirty="0"/>
              <a:t>rd</a:t>
            </a:r>
            <a:r>
              <a:rPr lang="en-US" altLang="ko-KR" sz="2400" dirty="0"/>
              <a:t>  Check-Point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골프장의 선셋">
            <a:extLst>
              <a:ext uri="{FF2B5EF4-FFF2-40B4-BE49-F238E27FC236}">
                <a16:creationId xmlns:a16="http://schemas.microsoft.com/office/drawing/2014/main" id="{C3807646-C66E-403D-A0C4-80F59141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95" y="2649388"/>
            <a:ext cx="4072977" cy="305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505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웨이브 처리 전 까진 해당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벗어나지 못한다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웨이브 종료 시 생존해 있다면 길이 열린다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길은 무언가로 막혀 있으며 엔지니어 </a:t>
            </a:r>
            <a:r>
              <a:rPr lang="en-US" altLang="ko-KR" sz="1200" dirty="0"/>
              <a:t>OR </a:t>
            </a:r>
            <a:r>
              <a:rPr lang="ko-KR" altLang="en-US" sz="1200" dirty="0"/>
              <a:t>모든 플레이어가 상호작용시 열린다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시간은 </a:t>
            </a:r>
            <a:r>
              <a:rPr lang="en-US" altLang="ko-KR" sz="1200" dirty="0"/>
              <a:t>2</a:t>
            </a:r>
            <a:r>
              <a:rPr lang="ko-KR" altLang="en-US" sz="1200" dirty="0"/>
              <a:t>초간 버튼 유지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열리는 애니메이션은 문이 양쪽으로 열림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열리는데 </a:t>
            </a:r>
            <a:r>
              <a:rPr lang="en-US" altLang="ko-KR" sz="1200" dirty="0"/>
              <a:t>4</a:t>
            </a:r>
            <a:r>
              <a:rPr lang="ko-KR" altLang="en-US" sz="1200" dirty="0"/>
              <a:t>초 예상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이벤트 종료 후 열리는 길목 </a:t>
            </a:r>
            <a:r>
              <a:rPr lang="en-US" altLang="ko-KR" sz="1200" dirty="0"/>
              <a:t>x</a:t>
            </a:r>
            <a:r>
              <a:rPr lang="ko-KR" altLang="en-US" sz="1200" dirty="0"/>
              <a:t>축 좌표로 </a:t>
            </a:r>
            <a:r>
              <a:rPr lang="en-US" altLang="ko-KR" sz="1200" dirty="0"/>
              <a:t>– 10</a:t>
            </a:r>
            <a:r>
              <a:rPr lang="ko-KR" altLang="en-US" sz="1200" dirty="0"/>
              <a:t>만큼 안에서 다음 맵 로드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2B64B2-DCF5-4AD9-9F7D-441DC35D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3" y="2645994"/>
            <a:ext cx="4822858" cy="6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8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바리게이트는</a:t>
            </a:r>
            <a:r>
              <a:rPr lang="ko-KR" altLang="en-US" sz="1200" dirty="0"/>
              <a:t> 웨이브 종료 전 까지 상호작용 불가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 작용 </a:t>
            </a:r>
            <a:r>
              <a:rPr lang="en-US" altLang="ko-KR" sz="1200" dirty="0"/>
              <a:t>(2</a:t>
            </a:r>
            <a:r>
              <a:rPr lang="ko-KR" altLang="en-US" sz="1200" dirty="0"/>
              <a:t>초 소요</a:t>
            </a:r>
            <a:r>
              <a:rPr lang="en-US" altLang="ko-KR" sz="1200" dirty="0"/>
              <a:t>) </a:t>
            </a:r>
            <a:r>
              <a:rPr lang="ko-KR" altLang="en-US" sz="1200" dirty="0"/>
              <a:t>시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해제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해제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애니매이션</a:t>
            </a:r>
            <a:r>
              <a:rPr lang="ko-KR" altLang="en-US" sz="1200" dirty="0"/>
              <a:t> 및 통행 가능 까지 총 </a:t>
            </a:r>
            <a:r>
              <a:rPr lang="en-US" altLang="ko-KR" sz="1200" dirty="0"/>
              <a:t>4</a:t>
            </a:r>
            <a:r>
              <a:rPr lang="ko-KR" altLang="en-US" sz="1200"/>
              <a:t>초 소요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280084-DF5C-4620-8E6D-290BB701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10" y="2109877"/>
            <a:ext cx="4907867" cy="311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9945F7-2901-4E78-B6C2-72B708F7D1B1}"/>
              </a:ext>
            </a:extLst>
          </p:cNvPr>
          <p:cNvSpPr/>
          <p:nvPr/>
        </p:nvSpPr>
        <p:spPr>
          <a:xfrm>
            <a:off x="3329796" y="2184448"/>
            <a:ext cx="2855344" cy="1714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0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696766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39591-3938-4ABB-9148-6EDDE67B2FDD}"/>
              </a:ext>
            </a:extLst>
          </p:cNvPr>
          <p:cNvSpPr txBox="1"/>
          <p:nvPr/>
        </p:nvSpPr>
        <p:spPr>
          <a:xfrm>
            <a:off x="7719529" y="2510798"/>
            <a:ext cx="3756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해제 시 애니메이션 출력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중앙 기준으로 좌우로 </a:t>
            </a:r>
            <a:r>
              <a:rPr lang="ko-KR" altLang="en-US" sz="1200" dirty="0" err="1"/>
              <a:t>벌려짐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애니메이션 종료 시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삭제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372FA-08FD-4DE5-A7F3-EF75174F493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이동간 설정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상자 단색으로 채워진">
            <a:extLst>
              <a:ext uri="{FF2B5EF4-FFF2-40B4-BE49-F238E27FC236}">
                <a16:creationId xmlns:a16="http://schemas.microsoft.com/office/drawing/2014/main" id="{5DCE7F68-0E79-43C3-901A-05DA35730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2765" y="3295628"/>
            <a:ext cx="914400" cy="914400"/>
          </a:xfrm>
          <a:prstGeom prst="rect">
            <a:avLst/>
          </a:prstGeom>
        </p:spPr>
      </p:pic>
      <p:pic>
        <p:nvPicPr>
          <p:cNvPr id="15" name="그래픽 14" descr="상자 단색으로 채워진">
            <a:extLst>
              <a:ext uri="{FF2B5EF4-FFF2-40B4-BE49-F238E27FC236}">
                <a16:creationId xmlns:a16="http://schemas.microsoft.com/office/drawing/2014/main" id="{029D19FB-1220-4187-9B0F-C21AE2EB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264" y="3295628"/>
            <a:ext cx="914400" cy="914400"/>
          </a:xfrm>
          <a:prstGeom prst="rect">
            <a:avLst/>
          </a:prstGeom>
        </p:spPr>
      </p:pic>
      <p:pic>
        <p:nvPicPr>
          <p:cNvPr id="18" name="그래픽 17" descr="상자 단색으로 채워진">
            <a:extLst>
              <a:ext uri="{FF2B5EF4-FFF2-40B4-BE49-F238E27FC236}">
                <a16:creationId xmlns:a16="http://schemas.microsoft.com/office/drawing/2014/main" id="{9ABB2D7A-07E3-47BB-A6C0-93FA970A0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5763" y="3295628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E189213-13C8-4B21-88B6-D222D38D60C0}"/>
              </a:ext>
            </a:extLst>
          </p:cNvPr>
          <p:cNvSpPr/>
          <p:nvPr/>
        </p:nvSpPr>
        <p:spPr>
          <a:xfrm>
            <a:off x="1872765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C8A0D2-B9E9-4298-BC0E-10A7B69BC84F}"/>
              </a:ext>
            </a:extLst>
          </p:cNvPr>
          <p:cNvSpPr/>
          <p:nvPr/>
        </p:nvSpPr>
        <p:spPr>
          <a:xfrm>
            <a:off x="4001344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61FD39-49C6-45B9-BAF5-2E1E95058FE4}"/>
              </a:ext>
            </a:extLst>
          </p:cNvPr>
          <p:cNvSpPr/>
          <p:nvPr/>
        </p:nvSpPr>
        <p:spPr>
          <a:xfrm>
            <a:off x="4847500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6FDE25-A3EA-408F-B27E-541C03223F02}"/>
              </a:ext>
            </a:extLst>
          </p:cNvPr>
          <p:cNvSpPr/>
          <p:nvPr/>
        </p:nvSpPr>
        <p:spPr>
          <a:xfrm>
            <a:off x="6976079" y="2820838"/>
            <a:ext cx="133901" cy="1958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상자 단색으로 채워진">
            <a:extLst>
              <a:ext uri="{FF2B5EF4-FFF2-40B4-BE49-F238E27FC236}">
                <a16:creationId xmlns:a16="http://schemas.microsoft.com/office/drawing/2014/main" id="{3DEF389F-2C00-4F68-87D1-677AD6F15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6549" y="3295628"/>
            <a:ext cx="914400" cy="914400"/>
          </a:xfrm>
          <a:prstGeom prst="rect">
            <a:avLst/>
          </a:prstGeom>
        </p:spPr>
      </p:pic>
      <p:pic>
        <p:nvPicPr>
          <p:cNvPr id="28" name="그래픽 27" descr="상자 단색으로 채워진">
            <a:extLst>
              <a:ext uri="{FF2B5EF4-FFF2-40B4-BE49-F238E27FC236}">
                <a16:creationId xmlns:a16="http://schemas.microsoft.com/office/drawing/2014/main" id="{787AD8DA-49A0-41D9-898D-C2A0BC443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173" y="3295628"/>
            <a:ext cx="914400" cy="9144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C98A052-890A-4137-BDB1-970090BB7C2D}"/>
              </a:ext>
            </a:extLst>
          </p:cNvPr>
          <p:cNvCxnSpPr/>
          <p:nvPr/>
        </p:nvCxnSpPr>
        <p:spPr>
          <a:xfrm flipH="1">
            <a:off x="4981401" y="3096883"/>
            <a:ext cx="7896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752AFC8-F923-48AD-8656-DDB52CE1C125}"/>
              </a:ext>
            </a:extLst>
          </p:cNvPr>
          <p:cNvCxnSpPr>
            <a:cxnSpLocks/>
          </p:cNvCxnSpPr>
          <p:nvPr/>
        </p:nvCxnSpPr>
        <p:spPr>
          <a:xfrm>
            <a:off x="6176513" y="3096883"/>
            <a:ext cx="7995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49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 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 err="1"/>
              <a:t>플로우차트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scene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972812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3831AF-A990-46E3-BFC0-7FA61AA0DC2C}"/>
              </a:ext>
            </a:extLst>
          </p:cNvPr>
          <p:cNvSpPr/>
          <p:nvPr/>
        </p:nvSpPr>
        <p:spPr>
          <a:xfrm>
            <a:off x="1061989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Game-Set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050E55-AD40-4D9D-ADFB-C2F3B64324E7}"/>
              </a:ext>
            </a:extLst>
          </p:cNvPr>
          <p:cNvSpPr/>
          <p:nvPr/>
        </p:nvSpPr>
        <p:spPr>
          <a:xfrm>
            <a:off x="195856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Game-Start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901374-DF2C-4C60-82A7-8FF9203EC0AD}"/>
              </a:ext>
            </a:extLst>
          </p:cNvPr>
          <p:cNvSpPr/>
          <p:nvPr/>
        </p:nvSpPr>
        <p:spPr>
          <a:xfrm>
            <a:off x="3690829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Wait-connect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B79290-71A0-47DB-A1C0-7F42B634A919}"/>
              </a:ext>
            </a:extLst>
          </p:cNvPr>
          <p:cNvSpPr/>
          <p:nvPr/>
        </p:nvSpPr>
        <p:spPr>
          <a:xfrm>
            <a:off x="5423095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Select-charter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D7D1B-A8BF-4E45-B546-26994040EE46}"/>
              </a:ext>
            </a:extLst>
          </p:cNvPr>
          <p:cNvSpPr/>
          <p:nvPr/>
        </p:nvSpPr>
        <p:spPr>
          <a:xfrm>
            <a:off x="7155361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Trailer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63DEDB-A738-4B98-8018-70DE600EF626}"/>
              </a:ext>
            </a:extLst>
          </p:cNvPr>
          <p:cNvSpPr/>
          <p:nvPr/>
        </p:nvSpPr>
        <p:spPr>
          <a:xfrm>
            <a:off x="8887627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In-game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3A833B4-7ED0-4CA8-B322-524B51B117F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3170293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382CD63-ECB5-4613-939D-BFC85B12329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902559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380439-7921-4053-B5E5-2842643FC6B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634825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2750C2-50C0-4E56-8784-9E0860BEB70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67091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A8B2FE5-1BA5-43F8-BA5D-9FE6166F6824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10099357" y="3086303"/>
            <a:ext cx="520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7EB166-AE83-4373-8FF7-B8BE1462FA4B}"/>
              </a:ext>
            </a:extLst>
          </p:cNvPr>
          <p:cNvCxnSpPr>
            <a:cxnSpLocks/>
            <a:stCxn id="17" idx="2"/>
            <a:endCxn id="51" idx="0"/>
          </p:cNvCxnSpPr>
          <p:nvPr/>
        </p:nvCxnSpPr>
        <p:spPr>
          <a:xfrm flipH="1">
            <a:off x="2564426" y="3279337"/>
            <a:ext cx="2" cy="489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BE067CC9-D6AF-46F9-AE25-5604DC28D13B}"/>
              </a:ext>
            </a:extLst>
          </p:cNvPr>
          <p:cNvSpPr/>
          <p:nvPr/>
        </p:nvSpPr>
        <p:spPr>
          <a:xfrm>
            <a:off x="1958560" y="4767013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press </a:t>
            </a:r>
            <a:r>
              <a:rPr lang="en-US" altLang="ko-KR" sz="1100" dirty="0" err="1"/>
              <a:t>anykey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74B23B7-0AFC-41C1-85C4-0803953C9BC1}"/>
              </a:ext>
            </a:extLst>
          </p:cNvPr>
          <p:cNvSpPr/>
          <p:nvPr/>
        </p:nvSpPr>
        <p:spPr>
          <a:xfrm>
            <a:off x="1958563" y="376870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standby scene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BCEFFE-0A19-4199-A4A1-F845B740DBFE}"/>
              </a:ext>
            </a:extLst>
          </p:cNvPr>
          <p:cNvCxnSpPr>
            <a:cxnSpLocks/>
            <a:stCxn id="51" idx="4"/>
            <a:endCxn id="50" idx="0"/>
          </p:cNvCxnSpPr>
          <p:nvPr/>
        </p:nvCxnSpPr>
        <p:spPr>
          <a:xfrm flipH="1">
            <a:off x="2564425" y="4372550"/>
            <a:ext cx="1" cy="394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FBD1A29-AAFA-402C-AE67-F767E461BE40}"/>
              </a:ext>
            </a:extLst>
          </p:cNvPr>
          <p:cNvSpPr/>
          <p:nvPr/>
        </p:nvSpPr>
        <p:spPr>
          <a:xfrm>
            <a:off x="3690829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black scene</a:t>
            </a:r>
            <a:endParaRPr lang="ko-KR" altLang="en-US" sz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FC6E71-93A1-474B-9688-6D85F08AAFE8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>
          <a:xfrm flipH="1">
            <a:off x="429669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E2C0560-DAA6-4914-BA32-A7522D4FDDD6}"/>
              </a:ext>
            </a:extLst>
          </p:cNvPr>
          <p:cNvSpPr/>
          <p:nvPr/>
        </p:nvSpPr>
        <p:spPr>
          <a:xfrm>
            <a:off x="3690829" y="473022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Wait-text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BDE585A-FFBB-42B9-B345-671BCF461A42}"/>
              </a:ext>
            </a:extLst>
          </p:cNvPr>
          <p:cNvCxnSpPr>
            <a:cxnSpLocks/>
            <a:stCxn id="59" idx="4"/>
            <a:endCxn id="63" idx="0"/>
          </p:cNvCxnSpPr>
          <p:nvPr/>
        </p:nvCxnSpPr>
        <p:spPr>
          <a:xfrm>
            <a:off x="4296692" y="4306703"/>
            <a:ext cx="0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09B0CDBF-5491-460E-B566-165EF2295F34}"/>
              </a:ext>
            </a:extLst>
          </p:cNvPr>
          <p:cNvSpPr/>
          <p:nvPr/>
        </p:nvSpPr>
        <p:spPr>
          <a:xfrm>
            <a:off x="542975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 scene</a:t>
            </a:r>
            <a:endParaRPr lang="ko-KR" altLang="en-US" sz="12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E83D7EA-F0FF-4911-BD86-789A7AAB7DF0}"/>
              </a:ext>
            </a:extLst>
          </p:cNvPr>
          <p:cNvCxnSpPr>
            <a:cxnSpLocks/>
            <a:stCxn id="67" idx="4"/>
            <a:endCxn id="82" idx="0"/>
          </p:cNvCxnSpPr>
          <p:nvPr/>
        </p:nvCxnSpPr>
        <p:spPr>
          <a:xfrm>
            <a:off x="6035614" y="4306703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99ECA26-B268-405F-8C8D-0140B5C52141}"/>
              </a:ext>
            </a:extLst>
          </p:cNvPr>
          <p:cNvCxnSpPr>
            <a:cxnSpLocks/>
            <a:stCxn id="27" idx="2"/>
            <a:endCxn id="67" idx="0"/>
          </p:cNvCxnSpPr>
          <p:nvPr/>
        </p:nvCxnSpPr>
        <p:spPr>
          <a:xfrm>
            <a:off x="6028960" y="3279337"/>
            <a:ext cx="6654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다이아몬드 81">
            <a:extLst>
              <a:ext uri="{FF2B5EF4-FFF2-40B4-BE49-F238E27FC236}">
                <a16:creationId xmlns:a16="http://schemas.microsoft.com/office/drawing/2014/main" id="{FEE631D4-82AA-47D0-B47A-18E2F58C77B0}"/>
              </a:ext>
            </a:extLst>
          </p:cNvPr>
          <p:cNvSpPr/>
          <p:nvPr/>
        </p:nvSpPr>
        <p:spPr>
          <a:xfrm>
            <a:off x="5429751" y="4730219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select charter</a:t>
            </a:r>
            <a:endParaRPr lang="ko-KR" altLang="en-US" sz="1100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B261C7B-4CAF-45B5-B38C-8B716F302BEB}"/>
              </a:ext>
            </a:extLst>
          </p:cNvPr>
          <p:cNvSpPr/>
          <p:nvPr/>
        </p:nvSpPr>
        <p:spPr>
          <a:xfrm>
            <a:off x="5429751" y="575758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Wait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C2C39FB-28F5-4861-8207-FC2A135E1A0B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>
          <a:xfrm flipH="1">
            <a:off x="6035614" y="5334068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A8C6A945-F542-4588-A397-2B13F84141F0}"/>
              </a:ext>
            </a:extLst>
          </p:cNvPr>
          <p:cNvSpPr/>
          <p:nvPr/>
        </p:nvSpPr>
        <p:spPr>
          <a:xfrm>
            <a:off x="715536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Play Trailer</a:t>
            </a:r>
            <a:endParaRPr lang="ko-KR" altLang="en-US" sz="1200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04E70A3-C3F7-46F1-AB9A-8756F90AFC53}"/>
              </a:ext>
            </a:extLst>
          </p:cNvPr>
          <p:cNvCxnSpPr>
            <a:cxnSpLocks/>
            <a:stCxn id="28" idx="2"/>
            <a:endCxn id="112" idx="0"/>
          </p:cNvCxnSpPr>
          <p:nvPr/>
        </p:nvCxnSpPr>
        <p:spPr>
          <a:xfrm flipH="1">
            <a:off x="7761224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880E38B-BEDF-4DEE-99AB-50825713BD2B}"/>
              </a:ext>
            </a:extLst>
          </p:cNvPr>
          <p:cNvCxnSpPr>
            <a:cxnSpLocks/>
            <a:stCxn id="29" idx="2"/>
            <a:endCxn id="128" idx="0"/>
          </p:cNvCxnSpPr>
          <p:nvPr/>
        </p:nvCxnSpPr>
        <p:spPr>
          <a:xfrm>
            <a:off x="949349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91E9D354-C4E9-4245-AFAF-14860EEF0EA4}"/>
              </a:ext>
            </a:extLst>
          </p:cNvPr>
          <p:cNvSpPr/>
          <p:nvPr/>
        </p:nvSpPr>
        <p:spPr>
          <a:xfrm>
            <a:off x="8887631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Ingame</a:t>
            </a:r>
            <a:r>
              <a:rPr lang="en-US" altLang="ko-KR" sz="1200" dirty="0"/>
              <a:t>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8329962-C841-4BAC-A9CF-9E37CB2ED782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 flipH="1">
            <a:off x="9493492" y="4306703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8905F10A-A3F4-49D3-912E-4CABE6074DA5}"/>
              </a:ext>
            </a:extLst>
          </p:cNvPr>
          <p:cNvSpPr/>
          <p:nvPr/>
        </p:nvSpPr>
        <p:spPr>
          <a:xfrm>
            <a:off x="8887627" y="4730218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Play</a:t>
            </a:r>
          </a:p>
          <a:p>
            <a:pPr algn="ctr"/>
            <a:r>
              <a:rPr lang="en-US" altLang="ko-KR" sz="1100" dirty="0"/>
              <a:t>Game</a:t>
            </a:r>
            <a:endParaRPr lang="ko-KR" altLang="en-US" sz="1100" dirty="0"/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4793FC7-3FA7-4047-AEEB-66042D44055F}"/>
              </a:ext>
            </a:extLst>
          </p:cNvPr>
          <p:cNvCxnSpPr>
            <a:cxnSpLocks/>
            <a:stCxn id="23" idx="2"/>
            <a:endCxn id="139" idx="0"/>
          </p:cNvCxnSpPr>
          <p:nvPr/>
        </p:nvCxnSpPr>
        <p:spPr>
          <a:xfrm>
            <a:off x="11225758" y="3279337"/>
            <a:ext cx="2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5E35E2C7-5AA6-4B65-8898-E7E0D7EF9E30}"/>
              </a:ext>
            </a:extLst>
          </p:cNvPr>
          <p:cNvSpPr/>
          <p:nvPr/>
        </p:nvSpPr>
        <p:spPr>
          <a:xfrm>
            <a:off x="10619897" y="370285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End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sp>
        <p:nvSpPr>
          <p:cNvPr id="143" name="다이아몬드 142">
            <a:extLst>
              <a:ext uri="{FF2B5EF4-FFF2-40B4-BE49-F238E27FC236}">
                <a16:creationId xmlns:a16="http://schemas.microsoft.com/office/drawing/2014/main" id="{014D3980-672B-437A-BEBF-275E4F4A28E5}"/>
              </a:ext>
            </a:extLst>
          </p:cNvPr>
          <p:cNvSpPr/>
          <p:nvPr/>
        </p:nvSpPr>
        <p:spPr>
          <a:xfrm>
            <a:off x="10619893" y="4730217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press </a:t>
            </a:r>
            <a:r>
              <a:rPr lang="en-US" altLang="ko-KR" sz="1100" dirty="0" err="1"/>
              <a:t>anykey</a:t>
            </a:r>
            <a:endParaRPr lang="ko-KR" altLang="en-US" sz="1100" dirty="0"/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3C730345-D85F-4518-99E0-C4D4AB8C8A9F}"/>
              </a:ext>
            </a:extLst>
          </p:cNvPr>
          <p:cNvCxnSpPr>
            <a:cxnSpLocks/>
            <a:stCxn id="139" idx="4"/>
            <a:endCxn id="143" idx="0"/>
          </p:cNvCxnSpPr>
          <p:nvPr/>
        </p:nvCxnSpPr>
        <p:spPr>
          <a:xfrm flipH="1">
            <a:off x="11225758" y="4306702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9113988-522B-456B-B456-2BAFBBE13AB7}"/>
              </a:ext>
            </a:extLst>
          </p:cNvPr>
          <p:cNvCxnSpPr>
            <a:cxnSpLocks/>
            <a:stCxn id="143" idx="2"/>
            <a:endCxn id="152" idx="0"/>
          </p:cNvCxnSpPr>
          <p:nvPr/>
        </p:nvCxnSpPr>
        <p:spPr>
          <a:xfrm>
            <a:off x="11225758" y="5334066"/>
            <a:ext cx="0" cy="4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다이아몬드 151">
            <a:extLst>
              <a:ext uri="{FF2B5EF4-FFF2-40B4-BE49-F238E27FC236}">
                <a16:creationId xmlns:a16="http://schemas.microsoft.com/office/drawing/2014/main" id="{E61823A4-4EA1-4B42-9C4C-7C5071EA35BA}"/>
              </a:ext>
            </a:extLst>
          </p:cNvPr>
          <p:cNvSpPr/>
          <p:nvPr/>
        </p:nvSpPr>
        <p:spPr>
          <a:xfrm>
            <a:off x="10619893" y="5757584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Return</a:t>
            </a:r>
          </a:p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7C4403-BAD3-42E5-997D-30E250E0171F}"/>
              </a:ext>
            </a:extLst>
          </p:cNvPr>
          <p:cNvSpPr/>
          <p:nvPr/>
        </p:nvSpPr>
        <p:spPr>
          <a:xfrm>
            <a:off x="1958559" y="1885654"/>
            <a:ext cx="1211730" cy="38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scene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143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</a:t>
            </a:r>
            <a:r>
              <a:rPr lang="ko-KR" altLang="en-US" sz="1200" dirty="0"/>
              <a:t>흐름도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   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en-US" altLang="ko-KR" sz="1400" dirty="0"/>
              <a:t>. </a:t>
            </a:r>
            <a:r>
              <a:rPr lang="ko-KR" altLang="en-US" sz="1700" dirty="0"/>
              <a:t>캐릭터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3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700" dirty="0"/>
              <a:t>4. </a:t>
            </a:r>
            <a:r>
              <a:rPr lang="ko-KR" altLang="en-US" sz="1700" dirty="0"/>
              <a:t>연구 주제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게임플레이</a:t>
            </a:r>
            <a:r>
              <a:rPr lang="en-US" altLang="ko-KR" b="1" dirty="0"/>
              <a:t>	</a:t>
            </a:r>
            <a:r>
              <a:rPr lang="ko-KR" altLang="en-US" sz="1600" b="1" dirty="0" err="1"/>
              <a:t>플로우차트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scene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63439" y="3972812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050E55-AD40-4D9D-ADFB-C2F3B64324E7}"/>
              </a:ext>
            </a:extLst>
          </p:cNvPr>
          <p:cNvSpPr/>
          <p:nvPr/>
        </p:nvSpPr>
        <p:spPr>
          <a:xfrm>
            <a:off x="1958563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901374-DF2C-4C60-82A7-8FF9203EC0AD}"/>
              </a:ext>
            </a:extLst>
          </p:cNvPr>
          <p:cNvSpPr/>
          <p:nvPr/>
        </p:nvSpPr>
        <p:spPr>
          <a:xfrm>
            <a:off x="4018489" y="2893269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path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B79290-71A0-47DB-A1C0-7F42B634A919}"/>
              </a:ext>
            </a:extLst>
          </p:cNvPr>
          <p:cNvSpPr/>
          <p:nvPr/>
        </p:nvSpPr>
        <p:spPr>
          <a:xfrm>
            <a:off x="6083832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Check-point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9D7D1B-A8BF-4E45-B546-26994040EE46}"/>
              </a:ext>
            </a:extLst>
          </p:cNvPr>
          <p:cNvSpPr/>
          <p:nvPr/>
        </p:nvSpPr>
        <p:spPr>
          <a:xfrm>
            <a:off x="8154963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path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63DEDB-A738-4B98-8018-70DE600EF626}"/>
              </a:ext>
            </a:extLst>
          </p:cNvPr>
          <p:cNvSpPr/>
          <p:nvPr/>
        </p:nvSpPr>
        <p:spPr>
          <a:xfrm>
            <a:off x="10214891" y="2888386"/>
            <a:ext cx="1211730" cy="386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exit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3A833B4-7ED0-4CA8-B322-524B51B117FE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3170293" y="3086303"/>
            <a:ext cx="848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382CD63-ECB5-4613-939D-BFC85B12329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5230219" y="3081420"/>
            <a:ext cx="853613" cy="4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380439-7921-4053-B5E5-2842643FC6B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7295562" y="3081420"/>
            <a:ext cx="859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2750C2-50C0-4E56-8784-9E0860BEB70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366693" y="3081420"/>
            <a:ext cx="8481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17EB166-AE83-4373-8FF7-B8BE1462FA4B}"/>
              </a:ext>
            </a:extLst>
          </p:cNvPr>
          <p:cNvCxnSpPr>
            <a:cxnSpLocks/>
            <a:stCxn id="17" idx="2"/>
            <a:endCxn id="53" idx="0"/>
          </p:cNvCxnSpPr>
          <p:nvPr/>
        </p:nvCxnSpPr>
        <p:spPr>
          <a:xfrm flipH="1">
            <a:off x="2564422" y="3279337"/>
            <a:ext cx="6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F74B23B7-0AFC-41C1-85C4-0803953C9BC1}"/>
              </a:ext>
            </a:extLst>
          </p:cNvPr>
          <p:cNvSpPr/>
          <p:nvPr/>
        </p:nvSpPr>
        <p:spPr>
          <a:xfrm>
            <a:off x="1964363" y="473064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player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BCEFFE-0A19-4199-A4A1-F845B740DBFE}"/>
              </a:ext>
            </a:extLst>
          </p:cNvPr>
          <p:cNvCxnSpPr>
            <a:cxnSpLocks/>
            <a:stCxn id="51" idx="4"/>
            <a:endCxn id="45" idx="0"/>
          </p:cNvCxnSpPr>
          <p:nvPr/>
        </p:nvCxnSpPr>
        <p:spPr>
          <a:xfrm>
            <a:off x="2570226" y="5334492"/>
            <a:ext cx="6301" cy="423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FBD1A29-AAFA-402C-AE67-F767E461BE40}"/>
              </a:ext>
            </a:extLst>
          </p:cNvPr>
          <p:cNvSpPr/>
          <p:nvPr/>
        </p:nvSpPr>
        <p:spPr>
          <a:xfrm>
            <a:off x="4018489" y="3702854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 zombie</a:t>
            </a:r>
            <a:endParaRPr lang="ko-KR" altLang="en-US" sz="12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FC6E71-93A1-474B-9688-6D85F08AAFE8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>
          <a:xfrm flipH="1">
            <a:off x="4624352" y="3279337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EE2C0560-DAA6-4914-BA32-A7522D4FDDD6}"/>
              </a:ext>
            </a:extLst>
          </p:cNvPr>
          <p:cNvSpPr/>
          <p:nvPr/>
        </p:nvSpPr>
        <p:spPr>
          <a:xfrm>
            <a:off x="4018489" y="473022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 obstacle</a:t>
            </a:r>
            <a:endParaRPr lang="ko-KR" altLang="en-US" sz="12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BDE585A-FFBB-42B9-B345-671BCF461A42}"/>
              </a:ext>
            </a:extLst>
          </p:cNvPr>
          <p:cNvCxnSpPr>
            <a:cxnSpLocks/>
            <a:stCxn id="59" idx="4"/>
            <a:endCxn id="63" idx="0"/>
          </p:cNvCxnSpPr>
          <p:nvPr/>
        </p:nvCxnSpPr>
        <p:spPr>
          <a:xfrm>
            <a:off x="4624352" y="4306703"/>
            <a:ext cx="0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A8C6A945-F542-4588-A397-2B13F84141F0}"/>
              </a:ext>
            </a:extLst>
          </p:cNvPr>
          <p:cNvSpPr/>
          <p:nvPr/>
        </p:nvSpPr>
        <p:spPr>
          <a:xfrm>
            <a:off x="8154963" y="369797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Play Trailer</a:t>
            </a:r>
            <a:endParaRPr lang="ko-KR" altLang="en-US" sz="1200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04E70A3-C3F7-46F1-AB9A-8756F90AFC53}"/>
              </a:ext>
            </a:extLst>
          </p:cNvPr>
          <p:cNvCxnSpPr>
            <a:cxnSpLocks/>
            <a:stCxn id="28" idx="2"/>
            <a:endCxn id="112" idx="0"/>
          </p:cNvCxnSpPr>
          <p:nvPr/>
        </p:nvCxnSpPr>
        <p:spPr>
          <a:xfrm flipH="1">
            <a:off x="8760826" y="3274454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880E38B-BEDF-4DEE-99AB-50825713BD2B}"/>
              </a:ext>
            </a:extLst>
          </p:cNvPr>
          <p:cNvCxnSpPr>
            <a:cxnSpLocks/>
            <a:stCxn id="29" idx="2"/>
            <a:endCxn id="128" idx="0"/>
          </p:cNvCxnSpPr>
          <p:nvPr/>
        </p:nvCxnSpPr>
        <p:spPr>
          <a:xfrm>
            <a:off x="10820756" y="3274454"/>
            <a:ext cx="2" cy="423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91E9D354-C4E9-4245-AFAF-14860EEF0EA4}"/>
              </a:ext>
            </a:extLst>
          </p:cNvPr>
          <p:cNvSpPr/>
          <p:nvPr/>
        </p:nvSpPr>
        <p:spPr>
          <a:xfrm>
            <a:off x="10214895" y="3697971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Ingame</a:t>
            </a:r>
            <a:r>
              <a:rPr lang="en-US" altLang="ko-KR" sz="1200" dirty="0"/>
              <a:t> </a:t>
            </a:r>
          </a:p>
          <a:p>
            <a:pPr algn="ctr"/>
            <a:r>
              <a:rPr lang="en-US" altLang="ko-KR" sz="1200" dirty="0"/>
              <a:t>scene</a:t>
            </a:r>
            <a:endParaRPr lang="ko-KR" altLang="en-US" sz="120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8329962-C841-4BAC-A9CF-9E37CB2ED782}"/>
              </a:ext>
            </a:extLst>
          </p:cNvPr>
          <p:cNvCxnSpPr>
            <a:cxnSpLocks/>
            <a:stCxn id="128" idx="4"/>
            <a:endCxn id="135" idx="0"/>
          </p:cNvCxnSpPr>
          <p:nvPr/>
        </p:nvCxnSpPr>
        <p:spPr>
          <a:xfrm flipH="1">
            <a:off x="10820756" y="4301820"/>
            <a:ext cx="2" cy="423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8905F10A-A3F4-49D3-912E-4CABE6074DA5}"/>
              </a:ext>
            </a:extLst>
          </p:cNvPr>
          <p:cNvSpPr/>
          <p:nvPr/>
        </p:nvSpPr>
        <p:spPr>
          <a:xfrm>
            <a:off x="10214891" y="4725335"/>
            <a:ext cx="1211729" cy="60384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Play</a:t>
            </a:r>
          </a:p>
          <a:p>
            <a:pPr algn="ctr"/>
            <a:r>
              <a:rPr lang="en-US" altLang="ko-KR" sz="1100" dirty="0"/>
              <a:t>Game</a:t>
            </a:r>
            <a:endParaRPr lang="ko-KR" altLang="en-US" sz="1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7C4403-BAD3-42E5-997D-30E250E0171F}"/>
              </a:ext>
            </a:extLst>
          </p:cNvPr>
          <p:cNvSpPr/>
          <p:nvPr/>
        </p:nvSpPr>
        <p:spPr>
          <a:xfrm>
            <a:off x="1781381" y="1903352"/>
            <a:ext cx="1732270" cy="38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In-game</a:t>
            </a:r>
            <a:endParaRPr lang="ko-KR" altLang="en-US" sz="12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E71DE23-46CB-4C79-9C0F-788A14167A4E}"/>
              </a:ext>
            </a:extLst>
          </p:cNvPr>
          <p:cNvSpPr/>
          <p:nvPr/>
        </p:nvSpPr>
        <p:spPr>
          <a:xfrm>
            <a:off x="1970664" y="575758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Gun/Bullet</a:t>
            </a:r>
          </a:p>
          <a:p>
            <a:pPr algn="ctr"/>
            <a:r>
              <a:rPr lang="en-US" altLang="ko-KR" sz="1100" dirty="0"/>
              <a:t>distribution</a:t>
            </a:r>
            <a:endParaRPr lang="ko-KR" altLang="en-US" sz="12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3E5983C-F80E-4621-9DA3-74E45F8688FB}"/>
              </a:ext>
            </a:extLst>
          </p:cNvPr>
          <p:cNvSpPr/>
          <p:nvPr/>
        </p:nvSpPr>
        <p:spPr>
          <a:xfrm>
            <a:off x="1958559" y="3702853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terrain</a:t>
            </a:r>
            <a:endParaRPr lang="ko-KR" altLang="en-US" sz="12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3FBC547-D27A-4977-A827-D2849A487F38}"/>
              </a:ext>
            </a:extLst>
          </p:cNvPr>
          <p:cNvCxnSpPr>
            <a:cxnSpLocks/>
            <a:stCxn id="53" idx="4"/>
            <a:endCxn id="51" idx="0"/>
          </p:cNvCxnSpPr>
          <p:nvPr/>
        </p:nvCxnSpPr>
        <p:spPr>
          <a:xfrm>
            <a:off x="2564422" y="4306702"/>
            <a:ext cx="5804" cy="42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545667F-7F1F-490A-BF13-A20D360D28BD}"/>
              </a:ext>
            </a:extLst>
          </p:cNvPr>
          <p:cNvCxnSpPr>
            <a:cxnSpLocks/>
            <a:stCxn id="27" idx="2"/>
            <a:endCxn id="75" idx="0"/>
          </p:cNvCxnSpPr>
          <p:nvPr/>
        </p:nvCxnSpPr>
        <p:spPr>
          <a:xfrm flipH="1">
            <a:off x="6689687" y="3274454"/>
            <a:ext cx="10" cy="423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520CB771-A0FC-4688-964D-8FF97008DB78}"/>
              </a:ext>
            </a:extLst>
          </p:cNvPr>
          <p:cNvSpPr/>
          <p:nvPr/>
        </p:nvSpPr>
        <p:spPr>
          <a:xfrm>
            <a:off x="6089628" y="472576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player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910DFE1-0ABF-495A-9A12-E3A543A2C675}"/>
              </a:ext>
            </a:extLst>
          </p:cNvPr>
          <p:cNvCxnSpPr>
            <a:cxnSpLocks/>
            <a:stCxn id="72" idx="4"/>
            <a:endCxn id="74" idx="0"/>
          </p:cNvCxnSpPr>
          <p:nvPr/>
        </p:nvCxnSpPr>
        <p:spPr>
          <a:xfrm>
            <a:off x="6695491" y="5329609"/>
            <a:ext cx="6301" cy="423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0D1C23E9-9B2B-480A-834E-A07E7FC531FF}"/>
              </a:ext>
            </a:extLst>
          </p:cNvPr>
          <p:cNvSpPr/>
          <p:nvPr/>
        </p:nvSpPr>
        <p:spPr>
          <a:xfrm>
            <a:off x="6095929" y="575270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Gun/Bullet</a:t>
            </a:r>
          </a:p>
          <a:p>
            <a:pPr algn="ctr"/>
            <a:r>
              <a:rPr lang="en-US" altLang="ko-KR" sz="1100" dirty="0"/>
              <a:t>distribution</a:t>
            </a:r>
            <a:endParaRPr lang="ko-KR" altLang="en-US" sz="12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E7247E7-F7DF-4EAD-84F9-172DF261C32F}"/>
              </a:ext>
            </a:extLst>
          </p:cNvPr>
          <p:cNvSpPr/>
          <p:nvPr/>
        </p:nvSpPr>
        <p:spPr>
          <a:xfrm>
            <a:off x="6083824" y="3697970"/>
            <a:ext cx="1211726" cy="6038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Spawn</a:t>
            </a:r>
          </a:p>
          <a:p>
            <a:pPr algn="ctr"/>
            <a:r>
              <a:rPr lang="en-US" altLang="ko-KR" sz="1200" dirty="0"/>
              <a:t>terrain</a:t>
            </a:r>
            <a:endParaRPr lang="ko-KR" altLang="en-US" sz="12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F157A87-F322-4043-BBC0-4DEFE5520767}"/>
              </a:ext>
            </a:extLst>
          </p:cNvPr>
          <p:cNvCxnSpPr>
            <a:cxnSpLocks/>
            <a:stCxn id="75" idx="4"/>
            <a:endCxn id="72" idx="0"/>
          </p:cNvCxnSpPr>
          <p:nvPr/>
        </p:nvCxnSpPr>
        <p:spPr>
          <a:xfrm>
            <a:off x="6689687" y="4301819"/>
            <a:ext cx="5804" cy="42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십자형 28">
            <a:extLst>
              <a:ext uri="{FF2B5EF4-FFF2-40B4-BE49-F238E27FC236}">
                <a16:creationId xmlns:a16="http://schemas.microsoft.com/office/drawing/2014/main" id="{A32A126B-7C8E-4450-AAC2-35A25AF8FEF6}"/>
              </a:ext>
            </a:extLst>
          </p:cNvPr>
          <p:cNvSpPr/>
          <p:nvPr/>
        </p:nvSpPr>
        <p:spPr>
          <a:xfrm>
            <a:off x="3586268" y="5040238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게임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52468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/>
              <a:t>HP</a:t>
            </a:r>
            <a:r>
              <a:rPr lang="ko-KR" altLang="en-US" sz="1200" dirty="0"/>
              <a:t>는 각 플레이어의 체력이다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HP </a:t>
            </a:r>
            <a:r>
              <a:rPr lang="ko-KR" altLang="en-US" sz="1200" dirty="0"/>
              <a:t>감소 시 체력은 위에서 아래로 내려온다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초록색 감염도는 아래서 위로 올라온다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HP</a:t>
            </a:r>
            <a:r>
              <a:rPr lang="ko-KR" altLang="en-US" sz="1200" dirty="0"/>
              <a:t>를 회복하여도 감염도는 변하지 않는다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감염도 </a:t>
            </a:r>
            <a:r>
              <a:rPr lang="en-US" altLang="ko-KR" sz="1200" dirty="0"/>
              <a:t>100%</a:t>
            </a:r>
            <a:r>
              <a:rPr lang="ko-KR" altLang="en-US" sz="1200" dirty="0"/>
              <a:t>가 될 경우 플레이어는 사망한다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6EBFCD51-9C70-46F2-B0AE-88F53A228F88}"/>
              </a:ext>
            </a:extLst>
          </p:cNvPr>
          <p:cNvSpPr/>
          <p:nvPr/>
        </p:nvSpPr>
        <p:spPr>
          <a:xfrm>
            <a:off x="2658457" y="5033392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7ED964-9A2D-4B73-806A-B141D563D6B6}"/>
              </a:ext>
            </a:extLst>
          </p:cNvPr>
          <p:cNvSpPr txBox="1"/>
          <p:nvPr/>
        </p:nvSpPr>
        <p:spPr>
          <a:xfrm>
            <a:off x="2658457" y="566267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81BCC-125E-420F-BBCA-0DBF51AD7488}"/>
              </a:ext>
            </a:extLst>
          </p:cNvPr>
          <p:cNvSpPr txBox="1"/>
          <p:nvPr/>
        </p:nvSpPr>
        <p:spPr>
          <a:xfrm>
            <a:off x="3644778" y="56352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3DB324-4BCB-4E98-B7D6-3592D4443FB4}"/>
              </a:ext>
            </a:extLst>
          </p:cNvPr>
          <p:cNvSpPr/>
          <p:nvPr/>
        </p:nvSpPr>
        <p:spPr>
          <a:xfrm>
            <a:off x="3763717" y="5033392"/>
            <a:ext cx="196851" cy="202886"/>
          </a:xfrm>
          <a:prstGeom prst="rect">
            <a:avLst/>
          </a:prstGeom>
          <a:solidFill>
            <a:srgbClr val="0A1E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8E7D01-E486-46F7-8BBB-1AE8B7D581DC}"/>
              </a:ext>
            </a:extLst>
          </p:cNvPr>
          <p:cNvSpPr/>
          <p:nvPr/>
        </p:nvSpPr>
        <p:spPr>
          <a:xfrm>
            <a:off x="3586269" y="5217667"/>
            <a:ext cx="535723" cy="69850"/>
          </a:xfrm>
          <a:prstGeom prst="rect">
            <a:avLst/>
          </a:prstGeom>
          <a:solidFill>
            <a:srgbClr val="0A1E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5CA19C1C-D689-49B8-8FD0-842E00BB8F20}"/>
              </a:ext>
            </a:extLst>
          </p:cNvPr>
          <p:cNvSpPr/>
          <p:nvPr/>
        </p:nvSpPr>
        <p:spPr>
          <a:xfrm rot="10800000">
            <a:off x="4530104" y="5033392"/>
            <a:ext cx="535724" cy="494557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930261A-BE9E-44C4-BE0A-2D219451C9D4}"/>
              </a:ext>
            </a:extLst>
          </p:cNvPr>
          <p:cNvSpPr/>
          <p:nvPr/>
        </p:nvSpPr>
        <p:spPr>
          <a:xfrm rot="10800000">
            <a:off x="4698987" y="5356658"/>
            <a:ext cx="196851" cy="202886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DAC0C3-47AB-4FD5-8577-241981CC75A2}"/>
              </a:ext>
            </a:extLst>
          </p:cNvPr>
          <p:cNvSpPr/>
          <p:nvPr/>
        </p:nvSpPr>
        <p:spPr>
          <a:xfrm rot="10800000">
            <a:off x="4530105" y="5264023"/>
            <a:ext cx="535723" cy="69850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1C2D00-2AB9-4DD3-B296-59E2BBEB5E36}"/>
              </a:ext>
            </a:extLst>
          </p:cNvPr>
          <p:cNvSpPr txBox="1"/>
          <p:nvPr/>
        </p:nvSpPr>
        <p:spPr>
          <a:xfrm>
            <a:off x="4578077" y="56352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3E9F1777-C9E8-46A7-8534-10FCC38D7746}"/>
              </a:ext>
            </a:extLst>
          </p:cNvPr>
          <p:cNvSpPr/>
          <p:nvPr/>
        </p:nvSpPr>
        <p:spPr>
          <a:xfrm>
            <a:off x="5354448" y="5040238"/>
            <a:ext cx="535724" cy="494557"/>
          </a:xfrm>
          <a:prstGeom prst="plus">
            <a:avLst>
              <a:gd name="adj" fmla="val 37857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D21C34-C506-45CB-BA04-2935B8E57FC4}"/>
              </a:ext>
            </a:extLst>
          </p:cNvPr>
          <p:cNvSpPr txBox="1"/>
          <p:nvPr/>
        </p:nvSpPr>
        <p:spPr>
          <a:xfrm>
            <a:off x="5338495" y="56446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33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 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각 플레이어의 특수한 </a:t>
            </a:r>
            <a:r>
              <a:rPr lang="en-US" altLang="ko-KR" sz="1200" dirty="0"/>
              <a:t>HP</a:t>
            </a:r>
            <a:r>
              <a:rPr lang="ko-KR" altLang="en-US" sz="1200" dirty="0"/>
              <a:t>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각 캐릭터 마다 디자인이 다르다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피격 및 능력 사용시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9CB5FD81-D572-43BD-AB43-5DFA38145FF5}"/>
              </a:ext>
            </a:extLst>
          </p:cNvPr>
          <p:cNvSpPr/>
          <p:nvPr/>
        </p:nvSpPr>
        <p:spPr>
          <a:xfrm>
            <a:off x="5658684" y="3304703"/>
            <a:ext cx="221750" cy="39555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>
            <a:extLst>
              <a:ext uri="{FF2B5EF4-FFF2-40B4-BE49-F238E27FC236}">
                <a16:creationId xmlns:a16="http://schemas.microsoft.com/office/drawing/2014/main" id="{13C25FDF-8C60-4552-A5B7-68F8893E7CED}"/>
              </a:ext>
            </a:extLst>
          </p:cNvPr>
          <p:cNvSpPr/>
          <p:nvPr/>
        </p:nvSpPr>
        <p:spPr>
          <a:xfrm>
            <a:off x="2688982" y="4765312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D76A2576-341A-43E8-AD64-801C085104FD}"/>
              </a:ext>
            </a:extLst>
          </p:cNvPr>
          <p:cNvSpPr/>
          <p:nvPr/>
        </p:nvSpPr>
        <p:spPr>
          <a:xfrm>
            <a:off x="4061134" y="4761270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1F017B93-008F-42F4-A7D3-7F7603E9DC74}"/>
              </a:ext>
            </a:extLst>
          </p:cNvPr>
          <p:cNvSpPr/>
          <p:nvPr/>
        </p:nvSpPr>
        <p:spPr>
          <a:xfrm>
            <a:off x="4061134" y="4761270"/>
            <a:ext cx="447148" cy="364913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자기 디스크 45">
            <a:extLst>
              <a:ext uri="{FF2B5EF4-FFF2-40B4-BE49-F238E27FC236}">
                <a16:creationId xmlns:a16="http://schemas.microsoft.com/office/drawing/2014/main" id="{FF99F3A9-EC15-4B50-A06E-7AEF6C67892E}"/>
              </a:ext>
            </a:extLst>
          </p:cNvPr>
          <p:cNvSpPr/>
          <p:nvPr/>
        </p:nvSpPr>
        <p:spPr>
          <a:xfrm>
            <a:off x="5433286" y="4761270"/>
            <a:ext cx="447148" cy="578952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0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73742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특수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 캐릭터별 가지고 있는 </a:t>
                      </a:r>
                      <a:r>
                        <a:rPr lang="en-US" altLang="ko-KR" sz="1100" dirty="0"/>
                        <a:t>HP</a:t>
                      </a:r>
                      <a:r>
                        <a:rPr lang="ko-KR" altLang="en-US" sz="1100" dirty="0"/>
                        <a:t>와 다른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유닛</a:t>
                      </a:r>
                      <a:r>
                        <a:rPr lang="en-US" altLang="ko-KR" sz="1100" dirty="0"/>
                        <a:t>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최소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어떠한 무기를 장착하든 가지고 있는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각 플레이어가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담당하고 있는 역할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어떤것에</a:t>
                      </a:r>
                      <a:r>
                        <a:rPr lang="ko-KR" altLang="en-US" sz="1100" dirty="0"/>
                        <a:t> 특화 되었는가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어떤 임무를 맡고 있는가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설정은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특수능력은</a:t>
                      </a:r>
                      <a:r>
                        <a:rPr lang="en-US" altLang="ko-KR" sz="1100" dirty="0"/>
                        <a:t>?)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91824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플레이어 키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플레이어 </a:t>
                      </a:r>
                      <a:endParaRPr lang="en-US" altLang="ko-KR" sz="10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몸무게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 계급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 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고향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플레이어가 좀비 백신을 가지러 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가겠다고 자원한 이유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12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42D9-2676-4F45-9A0A-D7C5FE0C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1E6E4-D589-4B0D-BBFB-14859BB1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570"/>
            <a:ext cx="10515600" cy="5393322"/>
          </a:xfrm>
        </p:spPr>
        <p:txBody>
          <a:bodyPr/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게임소개</a:t>
            </a:r>
            <a:endParaRPr lang="en-US" altLang="ko-KR" sz="2000" dirty="0"/>
          </a:p>
          <a:p>
            <a:pPr lvl="1"/>
            <a:r>
              <a:rPr lang="ko-KR" altLang="en-US" sz="1400" dirty="0"/>
              <a:t>컨셉 설명</a:t>
            </a:r>
            <a:endParaRPr lang="en-US" altLang="ko-KR" sz="1400" dirty="0"/>
          </a:p>
          <a:p>
            <a:pPr lvl="1"/>
            <a:r>
              <a:rPr lang="ko-KR" altLang="en-US" sz="1400" dirty="0"/>
              <a:t>유사 게임 설명</a:t>
            </a:r>
            <a:endParaRPr lang="en-US" altLang="ko-KR" sz="14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게임 플레이</a:t>
            </a:r>
            <a:endParaRPr lang="en-US" altLang="ko-KR" sz="2000" dirty="0"/>
          </a:p>
          <a:p>
            <a:pPr lvl="1"/>
            <a:r>
              <a:rPr lang="ko-KR" altLang="en-US" sz="1400" dirty="0"/>
              <a:t>흐름도</a:t>
            </a:r>
            <a:endParaRPr lang="en-US" altLang="ko-KR" sz="1400" dirty="0"/>
          </a:p>
          <a:p>
            <a:pPr lvl="1"/>
            <a:r>
              <a:rPr lang="ko-KR" altLang="en-US" sz="1400" dirty="0"/>
              <a:t>플로우 차트</a:t>
            </a:r>
            <a:endParaRPr lang="en-US" altLang="ko-KR" sz="1400" dirty="0"/>
          </a:p>
          <a:p>
            <a:pPr lvl="1"/>
            <a:r>
              <a:rPr lang="ko-KR" altLang="en-US" sz="1400" dirty="0"/>
              <a:t>카메라</a:t>
            </a:r>
            <a:endParaRPr lang="en-US" altLang="ko-KR" sz="14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캐릭터</a:t>
            </a:r>
            <a:endParaRPr lang="en-US" altLang="ko-KR" sz="2000" dirty="0"/>
          </a:p>
          <a:p>
            <a:pPr lvl="1"/>
            <a:r>
              <a:rPr lang="ko-KR" altLang="en-US" sz="1400" dirty="0" err="1"/>
              <a:t>스텟</a:t>
            </a:r>
            <a:endParaRPr lang="en-US" altLang="ko-KR" sz="1400" dirty="0"/>
          </a:p>
          <a:p>
            <a:pPr lvl="1"/>
            <a:r>
              <a:rPr lang="ko-KR" altLang="en-US" sz="1400" dirty="0"/>
              <a:t>히트박스</a:t>
            </a:r>
            <a:endParaRPr lang="en-US" altLang="ko-KR" sz="1400" dirty="0"/>
          </a:p>
          <a:p>
            <a:pPr lvl="1"/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연구주제</a:t>
            </a: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33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A7D3700E-3781-4E46-9A45-6E3EC84E3D23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지휘관 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73137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백신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등 피격 시 감소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, 0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될 시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사망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(10%/s)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지휘관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백신을 보호</a:t>
                      </a:r>
                      <a:r>
                        <a:rPr lang="ko-KR" altLang="en-US" sz="1100" dirty="0"/>
                        <a:t>하는 특수한 역할을 맡고 있으며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전체적으로 준수한 능력치를 가진다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*</a:t>
                      </a:r>
                      <a:r>
                        <a:rPr lang="ko-KR" altLang="en-US" sz="1100" dirty="0"/>
                        <a:t>지휘관의 특수 능력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백신 </a:t>
                      </a:r>
                      <a:r>
                        <a:rPr lang="en-US" altLang="ko-KR" sz="1100" dirty="0"/>
                        <a:t>HP 50%</a:t>
                      </a:r>
                      <a:r>
                        <a:rPr lang="ko-KR" altLang="en-US" sz="1100" dirty="0"/>
                        <a:t>를 소모함으로써 죽은 플레이어를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소생</a:t>
                      </a:r>
                      <a:r>
                        <a:rPr lang="ko-KR" altLang="en-US" sz="1100" dirty="0"/>
                        <a:t>시킨다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64260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190cm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95KG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소령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대한민국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가지고 전 세계에서 좀비 바이러스를 물리치기 위하여 지휘관으로 지원하였고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다수의 인원을 지휘하는 역할을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5" name="그림 14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D5B551EE-836B-48C8-A685-6D327B1BA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C11F74-20B0-4244-9F8B-C63311718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22370" r="68167" b="33926"/>
          <a:stretch/>
        </p:blipFill>
        <p:spPr>
          <a:xfrm>
            <a:off x="1808826" y="1992133"/>
            <a:ext cx="2068497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지휘관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지휘관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백신의 </a:t>
            </a:r>
            <a:r>
              <a:rPr lang="en-US" altLang="ko-KR" sz="1200" dirty="0"/>
              <a:t>HP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지휘관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푸른색 원통형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게임 내 지휘관 캐릭터 등 위치에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백신은 회복이 불가능 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지휘관에게만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9CB5FD81-D572-43BD-AB43-5DFA38145FF5}"/>
              </a:ext>
            </a:extLst>
          </p:cNvPr>
          <p:cNvSpPr/>
          <p:nvPr/>
        </p:nvSpPr>
        <p:spPr>
          <a:xfrm>
            <a:off x="5658684" y="3304703"/>
            <a:ext cx="221750" cy="39555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>
            <a:extLst>
              <a:ext uri="{FF2B5EF4-FFF2-40B4-BE49-F238E27FC236}">
                <a16:creationId xmlns:a16="http://schemas.microsoft.com/office/drawing/2014/main" id="{13C25FDF-8C60-4552-A5B7-68F8893E7CED}"/>
              </a:ext>
            </a:extLst>
          </p:cNvPr>
          <p:cNvSpPr/>
          <p:nvPr/>
        </p:nvSpPr>
        <p:spPr>
          <a:xfrm>
            <a:off x="2688982" y="4765312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D76A2576-341A-43E8-AD64-801C085104FD}"/>
              </a:ext>
            </a:extLst>
          </p:cNvPr>
          <p:cNvSpPr/>
          <p:nvPr/>
        </p:nvSpPr>
        <p:spPr>
          <a:xfrm>
            <a:off x="4061134" y="4761270"/>
            <a:ext cx="447148" cy="57895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1F017B93-008F-42F4-A7D3-7F7603E9DC74}"/>
              </a:ext>
            </a:extLst>
          </p:cNvPr>
          <p:cNvSpPr/>
          <p:nvPr/>
        </p:nvSpPr>
        <p:spPr>
          <a:xfrm>
            <a:off x="4061134" y="4761270"/>
            <a:ext cx="447148" cy="364913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자기 디스크 45">
            <a:extLst>
              <a:ext uri="{FF2B5EF4-FFF2-40B4-BE49-F238E27FC236}">
                <a16:creationId xmlns:a16="http://schemas.microsoft.com/office/drawing/2014/main" id="{FF99F3A9-EC15-4B50-A06E-7AEF6C67892E}"/>
              </a:ext>
            </a:extLst>
          </p:cNvPr>
          <p:cNvSpPr/>
          <p:nvPr/>
        </p:nvSpPr>
        <p:spPr>
          <a:xfrm>
            <a:off x="5433286" y="4761270"/>
            <a:ext cx="447148" cy="578952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61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A7D3700E-3781-4E46-9A45-6E3EC84E3D23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dirty="0"/>
              <a:t>엔지니어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2B075-3ED6-4C39-A559-DEBBCD8CB1A2}"/>
              </a:ext>
            </a:extLst>
          </p:cNvPr>
          <p:cNvSpPr/>
          <p:nvPr/>
        </p:nvSpPr>
        <p:spPr>
          <a:xfrm>
            <a:off x="1808826" y="1992133"/>
            <a:ext cx="2068497" cy="3935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80659"/>
              </p:ext>
            </p:extLst>
          </p:nvPr>
        </p:nvGraphicFramePr>
        <p:xfrm>
          <a:off x="4081939" y="3132315"/>
          <a:ext cx="7885471" cy="28136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/ 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오브젝트 설치 시 소모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(10%/s)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엔지니어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엔지니어로써 </a:t>
                      </a:r>
                      <a:r>
                        <a:rPr lang="ko-KR" altLang="en-US" sz="900" dirty="0" err="1"/>
                        <a:t>터렛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바리케이드를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설치</a:t>
                      </a:r>
                      <a:r>
                        <a:rPr lang="ko-KR" altLang="en-US" sz="900" dirty="0"/>
                        <a:t>하여 팀원을 보호하고 디펜스 하는 역할을 가지며</a:t>
                      </a:r>
                      <a:r>
                        <a:rPr lang="en-US" altLang="ko-KR" sz="9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다른 플레이어 캐릭터보다 낮은 능력치를 보유한다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특수능력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다른 캐릭터와 다르게 </a:t>
                      </a:r>
                      <a:r>
                        <a:rPr lang="ko-KR" altLang="en-US" sz="900" dirty="0" err="1"/>
                        <a:t>터렛과</a:t>
                      </a:r>
                      <a:r>
                        <a:rPr lang="ko-KR" altLang="en-US" sz="900" dirty="0"/>
                        <a:t> 바리케이드를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설치</a:t>
                      </a:r>
                      <a:r>
                        <a:rPr lang="ko-KR" altLang="en-US" sz="900" dirty="0"/>
                        <a:t>할 수 있다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36885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170cm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80KG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중사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독일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남겨진 가족을 위해 백신을 구해오기 위하여 지원했고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가져오는 과정에서 기술적 문제 등을 해결하는 역할을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5" name="그림 14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D5B551EE-836B-48C8-A685-6D327B1BA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pic>
        <p:nvPicPr>
          <p:cNvPr id="12" name="Picture 2" descr="중도일보 - 오버워치 &amp;#39;토르비욘&amp;#39; 리메이크 … 포탑을 휙휙 던진다?">
            <a:extLst>
              <a:ext uri="{FF2B5EF4-FFF2-40B4-BE49-F238E27FC236}">
                <a16:creationId xmlns:a16="http://schemas.microsoft.com/office/drawing/2014/main" id="{82B16848-86DC-49CA-8757-26FD37D57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26" y="1992134"/>
            <a:ext cx="2068497" cy="39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38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엔지니어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7BED-C62D-4D14-BCAD-2F64B1AC06CD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엔지니어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기름의 양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검은색 기름통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맵에서</a:t>
            </a:r>
            <a:r>
              <a:rPr lang="ko-KR" altLang="en-US" sz="1200" dirty="0"/>
              <a:t> 보급을 통해 회복 가능하다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엔지니어에게만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9C440B6-619D-4A0D-B7E2-BA98B11C9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7" t="23897" r="47903" b="26022"/>
          <a:stretch/>
        </p:blipFill>
        <p:spPr>
          <a:xfrm>
            <a:off x="5619198" y="3392378"/>
            <a:ext cx="281781" cy="3431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4003AAE-95FB-47DA-8A06-537E89954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5" t="25235" r="47419" b="27025"/>
          <a:stretch/>
        </p:blipFill>
        <p:spPr>
          <a:xfrm>
            <a:off x="5247695" y="4550378"/>
            <a:ext cx="776960" cy="8812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C7A8C-0C37-4D98-869A-63909AE98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4" t="23896" r="47016" b="26739"/>
          <a:stretch/>
        </p:blipFill>
        <p:spPr>
          <a:xfrm>
            <a:off x="3944579" y="4550378"/>
            <a:ext cx="776960" cy="8959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DEE35D-3E5E-4647-AD30-C75CC292F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7" t="23897" r="47903" b="26022"/>
          <a:stretch/>
        </p:blipFill>
        <p:spPr>
          <a:xfrm>
            <a:off x="2566984" y="4554639"/>
            <a:ext cx="732101" cy="8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용병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942303"/>
              </p:ext>
            </p:extLst>
          </p:nvPr>
        </p:nvGraphicFramePr>
        <p:xfrm>
          <a:off x="4081939" y="3132315"/>
          <a:ext cx="7885471" cy="27956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특수 </a:t>
                      </a:r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MaxSHP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특수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28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(1.0/s)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무기를 통해 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(5%/s)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Interaction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용병 캐릭터의 장애물 제거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오브젝트 설치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고장 수리 등에 걸리는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48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특수능력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다른 플레이어와 다른 높은 능력치와 특수능력을 통하여 강력한 화력으로 좀비를 소탕하는 역할을 가지고 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050" dirty="0"/>
                        <a:t>특수능력 </a:t>
                      </a:r>
                      <a:r>
                        <a:rPr lang="en-US" altLang="ko-KR" sz="1050" dirty="0"/>
                        <a:t>: </a:t>
                      </a:r>
                      <a:r>
                        <a:rPr lang="ko-KR" altLang="en-US" sz="1050" dirty="0"/>
                        <a:t>스태미나를 소비하여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광역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공격을 시전</a:t>
                      </a:r>
                      <a:r>
                        <a:rPr lang="ko-KR" altLang="en-US" sz="1050" dirty="0"/>
                        <a:t>한다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7F1199-DC16-4C03-A9AA-04819949D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818385"/>
              </p:ext>
            </p:extLst>
          </p:nvPr>
        </p:nvGraphicFramePr>
        <p:xfrm>
          <a:off x="4081938" y="1992133"/>
          <a:ext cx="788547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36">
                  <a:extLst>
                    <a:ext uri="{9D8B030D-6E8A-4147-A177-3AD203B41FA5}">
                      <a16:colId xmlns:a16="http://schemas.microsoft.com/office/drawing/2014/main" val="602709795"/>
                    </a:ext>
                  </a:extLst>
                </a:gridCol>
                <a:gridCol w="1003926">
                  <a:extLst>
                    <a:ext uri="{9D8B030D-6E8A-4147-A177-3AD203B41FA5}">
                      <a16:colId xmlns:a16="http://schemas.microsoft.com/office/drawing/2014/main" val="417306335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967655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57547617"/>
                    </a:ext>
                  </a:extLst>
                </a:gridCol>
                <a:gridCol w="4195009">
                  <a:extLst>
                    <a:ext uri="{9D8B030D-6E8A-4147-A177-3AD203B41FA5}">
                      <a16:colId xmlns:a16="http://schemas.microsoft.com/office/drawing/2014/main" val="327758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몸무게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태어난 곳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출전이유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2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200cm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110KG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미국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중위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백신을 구해올 때 걸린 보상을 보고 지원하였으며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좋은 체격으로 인해 호위를 맡았다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30186"/>
                  </a:ext>
                </a:extLst>
              </a:tr>
            </a:tbl>
          </a:graphicData>
        </a:graphic>
      </p:graphicFrame>
      <p:pic>
        <p:nvPicPr>
          <p:cNvPr id="12" name="Picture 4" descr="람보 I Firstblood : Rambo 1 - YES24">
            <a:extLst>
              <a:ext uri="{FF2B5EF4-FFF2-40B4-BE49-F238E27FC236}">
                <a16:creationId xmlns:a16="http://schemas.microsoft.com/office/drawing/2014/main" id="{09CE46B3-B002-4D15-86B2-45AFDA5D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31" y="1992134"/>
            <a:ext cx="2206686" cy="39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36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용병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특수</a:t>
            </a:r>
            <a:r>
              <a:rPr lang="en-US" altLang="ko-KR" sz="1600" b="1" dirty="0"/>
              <a:t>HP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CE5DD-7E42-4A73-8349-A54FE395960A}"/>
              </a:ext>
            </a:extLst>
          </p:cNvPr>
          <p:cNvSpPr>
            <a:spLocks noChangeAspect="1"/>
          </p:cNvSpPr>
          <p:nvPr/>
        </p:nvSpPr>
        <p:spPr>
          <a:xfrm>
            <a:off x="2462561" y="2184448"/>
            <a:ext cx="3633439" cy="2039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(</a:t>
            </a:r>
            <a:r>
              <a:rPr lang="ko-KR" altLang="en-US" dirty="0"/>
              <a:t>게임화면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F0A9EB5C-91A3-4699-ACA6-0533FF1D9C64}"/>
              </a:ext>
            </a:extLst>
          </p:cNvPr>
          <p:cNvSpPr>
            <a:spLocks noChangeAspect="1"/>
          </p:cNvSpPr>
          <p:nvPr/>
        </p:nvSpPr>
        <p:spPr>
          <a:xfrm>
            <a:off x="5638139" y="3832605"/>
            <a:ext cx="262840" cy="262840"/>
          </a:xfrm>
          <a:prstGeom prst="plus">
            <a:avLst>
              <a:gd name="adj" fmla="val 37857"/>
            </a:avLst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9F01-D698-4CC7-9855-E469EE3AD7D0}"/>
              </a:ext>
            </a:extLst>
          </p:cNvPr>
          <p:cNvSpPr txBox="1"/>
          <p:nvPr/>
        </p:nvSpPr>
        <p:spPr>
          <a:xfrm>
            <a:off x="4771228" y="3756276"/>
            <a:ext cx="7799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(0%)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용병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스태미나의 양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스태미나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는 노란색 번개 디자인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특수 능력 사용시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대기상태를 통해 회복 가능하다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해당 표시는 용병에게만 보인다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254F9-4C58-4A8E-B7CA-ACD69648E0BD}"/>
              </a:ext>
            </a:extLst>
          </p:cNvPr>
          <p:cNvSpPr txBox="1"/>
          <p:nvPr/>
        </p:nvSpPr>
        <p:spPr>
          <a:xfrm>
            <a:off x="4797412" y="3460762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ysClr val="windowText" lastClr="000000"/>
                </a:solidFill>
              </a:rPr>
              <a:t>100/100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14E40-D1E3-4428-AC28-71559EB8C5B4}"/>
              </a:ext>
            </a:extLst>
          </p:cNvPr>
          <p:cNvSpPr txBox="1"/>
          <p:nvPr/>
        </p:nvSpPr>
        <p:spPr>
          <a:xfrm>
            <a:off x="2562139" y="55162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DB059E-4428-418C-B59E-D2CBCB5FDC27}"/>
              </a:ext>
            </a:extLst>
          </p:cNvPr>
          <p:cNvSpPr txBox="1"/>
          <p:nvPr/>
        </p:nvSpPr>
        <p:spPr>
          <a:xfrm>
            <a:off x="3987373" y="55162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AD323-FC5C-4D1E-9C83-95C51CD51238}"/>
              </a:ext>
            </a:extLst>
          </p:cNvPr>
          <p:cNvSpPr txBox="1"/>
          <p:nvPr/>
        </p:nvSpPr>
        <p:spPr>
          <a:xfrm>
            <a:off x="5423463" y="55162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0%</a:t>
            </a:r>
            <a:endParaRPr lang="ko-KR" altLang="en-US" dirty="0"/>
          </a:p>
        </p:txBody>
      </p:sp>
      <p:sp>
        <p:nvSpPr>
          <p:cNvPr id="27" name="번개 26">
            <a:extLst>
              <a:ext uri="{FF2B5EF4-FFF2-40B4-BE49-F238E27FC236}">
                <a16:creationId xmlns:a16="http://schemas.microsoft.com/office/drawing/2014/main" id="{0B3340E1-1394-4602-B9C9-7168AD9ED4D4}"/>
              </a:ext>
            </a:extLst>
          </p:cNvPr>
          <p:cNvSpPr/>
          <p:nvPr/>
        </p:nvSpPr>
        <p:spPr>
          <a:xfrm>
            <a:off x="2680519" y="4908396"/>
            <a:ext cx="396715" cy="52277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번개 27">
            <a:extLst>
              <a:ext uri="{FF2B5EF4-FFF2-40B4-BE49-F238E27FC236}">
                <a16:creationId xmlns:a16="http://schemas.microsoft.com/office/drawing/2014/main" id="{EA1D37B3-B8AD-4751-92D6-5DA6B3481E3C}"/>
              </a:ext>
            </a:extLst>
          </p:cNvPr>
          <p:cNvSpPr/>
          <p:nvPr/>
        </p:nvSpPr>
        <p:spPr>
          <a:xfrm>
            <a:off x="5413609" y="4816646"/>
            <a:ext cx="396715" cy="522777"/>
          </a:xfrm>
          <a:prstGeom prst="lightningBol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BB7E723-571D-4999-8693-F282C244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0000" l="9302" r="89922">
                        <a14:foregroundMark x1="27907" y1="22000" x2="27907" y2="22000"/>
                        <a14:foregroundMark x1="37984" y1="41333" x2="27132" y2="14667"/>
                        <a14:foregroundMark x1="30233" y1="6000" x2="30233" y2="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1837" y="4845940"/>
            <a:ext cx="494885" cy="575448"/>
          </a:xfrm>
          <a:prstGeom prst="rect">
            <a:avLst/>
          </a:prstGeom>
        </p:spPr>
      </p:pic>
      <p:sp>
        <p:nvSpPr>
          <p:cNvPr id="30" name="번개 29">
            <a:extLst>
              <a:ext uri="{FF2B5EF4-FFF2-40B4-BE49-F238E27FC236}">
                <a16:creationId xmlns:a16="http://schemas.microsoft.com/office/drawing/2014/main" id="{DA5EEE6D-D77F-4B64-BCC4-3D6E77ACC8EF}"/>
              </a:ext>
            </a:extLst>
          </p:cNvPr>
          <p:cNvSpPr>
            <a:spLocks noChangeAspect="1"/>
          </p:cNvSpPr>
          <p:nvPr/>
        </p:nvSpPr>
        <p:spPr>
          <a:xfrm>
            <a:off x="5608783" y="3364300"/>
            <a:ext cx="281474" cy="37989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용병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–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특수 </a:t>
            </a:r>
            <a:r>
              <a:rPr lang="en-US" altLang="ko-KR" sz="2400" b="1" dirty="0">
                <a:latin typeface="Arial Unicode MS"/>
              </a:rPr>
              <a:t>HP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6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 err="1"/>
              <a:t>일반좀비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831838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(0.9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1.5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(1%/s)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일반형 좀비는 </a:t>
                      </a:r>
                      <a:r>
                        <a:rPr lang="ko-KR" altLang="en-US" sz="1050" dirty="0" err="1"/>
                        <a:t>맵에</a:t>
                      </a:r>
                      <a:r>
                        <a:rPr lang="ko-KR" altLang="en-US" sz="1050" dirty="0"/>
                        <a:t> 배치되어 있는 일반적인 좀비로 매우 많은 물량으로 플레이어를 공격하는 좀비이다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050" dirty="0"/>
                        <a:t>다른 좀비와 다르게 아무런 능력이 존재하지 않는다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4" name="object 9">
            <a:extLst>
              <a:ext uri="{FF2B5EF4-FFF2-40B4-BE49-F238E27FC236}">
                <a16:creationId xmlns:a16="http://schemas.microsoft.com/office/drawing/2014/main" id="{5755AE00-3A1C-4308-8129-2DE5897AC24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1" y="1992133"/>
            <a:ext cx="2206686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76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 err="1"/>
              <a:t>군인좀비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42860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(1.0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1.7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(3%/s)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군인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군인이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좀비화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되어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일반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좀비보다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약간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더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좋은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스펙의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근거리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피격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특수능력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죽으면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몸에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있는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자폭장치가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폭발하며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주변에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2" name="object 16">
            <a:extLst>
              <a:ext uri="{FF2B5EF4-FFF2-40B4-BE49-F238E27FC236}">
                <a16:creationId xmlns:a16="http://schemas.microsoft.com/office/drawing/2014/main" id="{2F37B107-7B86-4575-8F5F-BA395763CA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0" y="1992134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56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탱커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86119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(0.6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1.2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(2%/s)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탱커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좀비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내의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탱커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역할로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플레이어의</a:t>
                      </a:r>
                      <a:r>
                        <a:rPr lang="ko-KR" altLang="en-US" sz="1050" spc="-4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공격을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막아주는</a:t>
                      </a:r>
                      <a:r>
                        <a:rPr lang="ko-KR" altLang="en-US" sz="105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투사체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피격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능력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땅을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찍어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스턴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공격을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하고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범위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내 플레이어는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spc="-5" dirty="0">
                          <a:latin typeface="맑은 고딕"/>
                          <a:cs typeface="맑은 고딕"/>
                        </a:rPr>
                        <a:t>0.5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초간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 스턴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3" name="object 17">
            <a:extLst>
              <a:ext uri="{FF2B5EF4-FFF2-40B4-BE49-F238E27FC236}">
                <a16:creationId xmlns:a16="http://schemas.microsoft.com/office/drawing/2014/main" id="{C36D45CF-96C8-42E6-8348-E693F8C871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30" y="1992133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9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사족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AFDF5-E318-449B-A496-544D47B78857}"/>
              </a:ext>
            </a:extLst>
          </p:cNvPr>
          <p:cNvSpPr txBox="1"/>
          <p:nvPr/>
        </p:nvSpPr>
        <p:spPr>
          <a:xfrm>
            <a:off x="5270293" y="105519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 설정</a:t>
            </a: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EC2DCF8-C960-4881-91DB-30C0107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16181"/>
              </p:ext>
            </p:extLst>
          </p:nvPr>
        </p:nvGraphicFramePr>
        <p:xfrm>
          <a:off x="4081939" y="1992133"/>
          <a:ext cx="7885471" cy="3935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852">
                  <a:extLst>
                    <a:ext uri="{9D8B030D-6E8A-4147-A177-3AD203B41FA5}">
                      <a16:colId xmlns:a16="http://schemas.microsoft.com/office/drawing/2014/main" val="4182087097"/>
                    </a:ext>
                  </a:extLst>
                </a:gridCol>
                <a:gridCol w="978744">
                  <a:extLst>
                    <a:ext uri="{9D8B030D-6E8A-4147-A177-3AD203B41FA5}">
                      <a16:colId xmlns:a16="http://schemas.microsoft.com/office/drawing/2014/main" val="1456500317"/>
                    </a:ext>
                  </a:extLst>
                </a:gridCol>
                <a:gridCol w="721178">
                  <a:extLst>
                    <a:ext uri="{9D8B030D-6E8A-4147-A177-3AD203B41FA5}">
                      <a16:colId xmlns:a16="http://schemas.microsoft.com/office/drawing/2014/main" val="3413287026"/>
                    </a:ext>
                  </a:extLst>
                </a:gridCol>
                <a:gridCol w="944402">
                  <a:extLst>
                    <a:ext uri="{9D8B030D-6E8A-4147-A177-3AD203B41FA5}">
                      <a16:colId xmlns:a16="http://schemas.microsoft.com/office/drawing/2014/main" val="105267876"/>
                    </a:ext>
                  </a:extLst>
                </a:gridCol>
                <a:gridCol w="4198295">
                  <a:extLst>
                    <a:ext uri="{9D8B030D-6E8A-4147-A177-3AD203B41FA5}">
                      <a16:colId xmlns:a16="http://schemas.microsoft.com/office/drawing/2014/main" val="2339227621"/>
                    </a:ext>
                  </a:extLst>
                </a:gridCol>
              </a:tblGrid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변수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능력치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906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HP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HP/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MaxHP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HP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5179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(1.6 U/s)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Speed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이동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속도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380131"/>
                  </a:ext>
                </a:extLst>
              </a:tr>
              <a:tr h="401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최저 공격력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0695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</a:t>
                      </a:r>
                      <a:r>
                        <a:rPr lang="ko-KR" altLang="en-US" sz="1100" dirty="0"/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AttRange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공격범위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7494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감염력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(2%/s)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Float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Infection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사족 좀비 캐릭터가 공격할 때 오르는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감염도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928907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역할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특수능력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672465" marR="66421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4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족으로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 err="1">
                          <a:latin typeface="맑은 고딕"/>
                          <a:cs typeface="맑은 고딕"/>
                        </a:rPr>
                        <a:t>걸어다니고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매우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빠른</a:t>
                      </a:r>
                      <a:r>
                        <a:rPr lang="ko-KR" altLang="en-US" sz="1050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기동성으로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플레이어의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정신을</a:t>
                      </a:r>
                      <a:r>
                        <a:rPr lang="ko-KR" altLang="en-US" sz="1050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빼놓는</a:t>
                      </a:r>
                      <a:r>
                        <a:rPr lang="ko-KR" altLang="en-US" sz="1050" spc="-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역할이다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 </a:t>
                      </a:r>
                      <a:r>
                        <a:rPr lang="ko-KR" altLang="en-US" sz="1050" spc="-48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폭발물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데미지를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반감시킨다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</a:t>
                      </a: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특수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능력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lang="ko-KR" altLang="en-US" sz="1050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플레이어와</a:t>
                      </a:r>
                      <a:r>
                        <a:rPr lang="ko-KR" altLang="en-US" sz="1050" spc="-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거리가</a:t>
                      </a:r>
                      <a:r>
                        <a:rPr lang="ko-KR" altLang="en-US" sz="1050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가까워지면</a:t>
                      </a:r>
                      <a:r>
                        <a:rPr lang="ko-KR" altLang="en-US" sz="1050" spc="-4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050" dirty="0">
                          <a:latin typeface="맑은 고딕"/>
                          <a:cs typeface="맑은 고딕"/>
                        </a:rPr>
                        <a:t>돌진</a:t>
                      </a:r>
                      <a:r>
                        <a:rPr lang="en-US" altLang="ko-KR" sz="1050" dirty="0">
                          <a:latin typeface="맑은 고딕"/>
                          <a:cs typeface="맑은 고딕"/>
                        </a:rPr>
                        <a:t>.)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42023"/>
                  </a:ext>
                </a:extLst>
              </a:tr>
            </a:tbl>
          </a:graphicData>
        </a:graphic>
      </p:graphicFrame>
      <p:pic>
        <p:nvPicPr>
          <p:cNvPr id="12" name="object 17">
            <a:extLst>
              <a:ext uri="{FF2B5EF4-FFF2-40B4-BE49-F238E27FC236}">
                <a16:creationId xmlns:a16="http://schemas.microsoft.com/office/drawing/2014/main" id="{3C39F4D3-9214-4539-A53B-8F127DA1AC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29" y="1992133"/>
            <a:ext cx="2206685" cy="39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5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sz="4400" b="1" dirty="0"/>
              <a:t>개발환경 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3243B535-B84F-48D7-B142-B22F2497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18" name="Google Shape;177;p23">
            <a:extLst>
              <a:ext uri="{FF2B5EF4-FFF2-40B4-BE49-F238E27FC236}">
                <a16:creationId xmlns:a16="http://schemas.microsoft.com/office/drawing/2014/main" id="{71714947-D8A4-4976-8F33-504B82F037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120" y="4527976"/>
            <a:ext cx="1100257" cy="10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8;p23">
            <a:extLst>
              <a:ext uri="{FF2B5EF4-FFF2-40B4-BE49-F238E27FC236}">
                <a16:creationId xmlns:a16="http://schemas.microsoft.com/office/drawing/2014/main" id="{633C3FE1-660F-4D4D-A71C-CA56873C96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743" y="2239393"/>
            <a:ext cx="1100250" cy="9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9;p23">
            <a:extLst>
              <a:ext uri="{FF2B5EF4-FFF2-40B4-BE49-F238E27FC236}">
                <a16:creationId xmlns:a16="http://schemas.microsoft.com/office/drawing/2014/main" id="{9130E0D5-4BAF-461C-A127-1832E6A37D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3443" y="4635797"/>
            <a:ext cx="1156550" cy="10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82;p23">
            <a:extLst>
              <a:ext uri="{FF2B5EF4-FFF2-40B4-BE49-F238E27FC236}">
                <a16:creationId xmlns:a16="http://schemas.microsoft.com/office/drawing/2014/main" id="{98417A09-1C46-4CA2-90C7-778A38AF5BD0}"/>
              </a:ext>
            </a:extLst>
          </p:cNvPr>
          <p:cNvSpPr txBox="1"/>
          <p:nvPr/>
        </p:nvSpPr>
        <p:spPr>
          <a:xfrm>
            <a:off x="3566398" y="3398115"/>
            <a:ext cx="8097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Git</a:t>
            </a:r>
            <a:r>
              <a:rPr lang="en-US" altLang="ko" sz="1600" dirty="0"/>
              <a:t>hub</a:t>
            </a:r>
            <a:endParaRPr sz="1600" dirty="0"/>
          </a:p>
        </p:txBody>
      </p:sp>
      <p:sp>
        <p:nvSpPr>
          <p:cNvPr id="22" name="Google Shape;183;p23">
            <a:extLst>
              <a:ext uri="{FF2B5EF4-FFF2-40B4-BE49-F238E27FC236}">
                <a16:creationId xmlns:a16="http://schemas.microsoft.com/office/drawing/2014/main" id="{1DD49C89-89D6-4538-A944-602AD8AEB08F}"/>
              </a:ext>
            </a:extLst>
          </p:cNvPr>
          <p:cNvSpPr txBox="1"/>
          <p:nvPr/>
        </p:nvSpPr>
        <p:spPr>
          <a:xfrm>
            <a:off x="6928568" y="3396972"/>
            <a:ext cx="17826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VisualStudio2017</a:t>
            </a:r>
            <a:endParaRPr sz="1600" dirty="0"/>
          </a:p>
        </p:txBody>
      </p:sp>
      <p:sp>
        <p:nvSpPr>
          <p:cNvPr id="23" name="Google Shape;184;p23">
            <a:extLst>
              <a:ext uri="{FF2B5EF4-FFF2-40B4-BE49-F238E27FC236}">
                <a16:creationId xmlns:a16="http://schemas.microsoft.com/office/drawing/2014/main" id="{F0C1302C-225A-48F5-A199-964E43A95532}"/>
              </a:ext>
            </a:extLst>
          </p:cNvPr>
          <p:cNvSpPr txBox="1"/>
          <p:nvPr/>
        </p:nvSpPr>
        <p:spPr>
          <a:xfrm>
            <a:off x="7213443" y="5900049"/>
            <a:ext cx="11004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DirectX12</a:t>
            </a:r>
            <a:endParaRPr sz="1600"/>
          </a:p>
        </p:txBody>
      </p:sp>
      <p:sp>
        <p:nvSpPr>
          <p:cNvPr id="24" name="Google Shape;187;p23">
            <a:extLst>
              <a:ext uri="{FF2B5EF4-FFF2-40B4-BE49-F238E27FC236}">
                <a16:creationId xmlns:a16="http://schemas.microsoft.com/office/drawing/2014/main" id="{9206C81C-FB39-4566-AF79-F456679A7C03}"/>
              </a:ext>
            </a:extLst>
          </p:cNvPr>
          <p:cNvSpPr txBox="1"/>
          <p:nvPr/>
        </p:nvSpPr>
        <p:spPr>
          <a:xfrm>
            <a:off x="3463877" y="5834814"/>
            <a:ext cx="1057500" cy="4119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3Ds MAX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032" name="Picture 8" descr="Github가 뭐에요?">
            <a:extLst>
              <a:ext uri="{FF2B5EF4-FFF2-40B4-BE49-F238E27FC236}">
                <a16:creationId xmlns:a16="http://schemas.microsoft.com/office/drawing/2014/main" id="{4746A6B8-3727-4F2F-8ECA-913E96CF6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83" y="2260522"/>
            <a:ext cx="1874488" cy="10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36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스텟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캐릭터 이동속도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 UNIT = 1m X 1m =&gt; 60 pixel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보드의 한 칸은 </a:t>
            </a:r>
            <a:r>
              <a:rPr lang="en-US" altLang="ko-KR" sz="1200" dirty="0"/>
              <a:t>1 UNIT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1UNIT / s </a:t>
            </a:r>
            <a:r>
              <a:rPr lang="ko-KR" altLang="en-US" sz="1200" dirty="0"/>
              <a:t>는 보드 한 칸을 </a:t>
            </a:r>
            <a:r>
              <a:rPr lang="en-US" altLang="ko-KR" sz="1200" dirty="0"/>
              <a:t>1</a:t>
            </a:r>
            <a:r>
              <a:rPr lang="ko-KR" altLang="en-US" sz="1200" dirty="0"/>
              <a:t>초에 이동하는 것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예시일 뿐 자유롭게 </a:t>
            </a:r>
            <a:r>
              <a:rPr lang="en-US" altLang="ko-KR" sz="1200" dirty="0"/>
              <a:t>1</a:t>
            </a:r>
            <a:r>
              <a:rPr lang="ko-KR" altLang="en-US" sz="1200" dirty="0"/>
              <a:t>칸 이외로 이동가능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speed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0D8D7A8-1513-4D9A-966A-0819CF7E9508}"/>
              </a:ext>
            </a:extLst>
          </p:cNvPr>
          <p:cNvCxnSpPr/>
          <p:nvPr/>
        </p:nvCxnSpPr>
        <p:spPr>
          <a:xfrm>
            <a:off x="2904615" y="3660939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275971-2EDE-4E68-B9AA-88BAADEF6E00}"/>
              </a:ext>
            </a:extLst>
          </p:cNvPr>
          <p:cNvSpPr/>
          <p:nvPr/>
        </p:nvSpPr>
        <p:spPr>
          <a:xfrm>
            <a:off x="2329674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AD37E14-E7D1-4C94-B9CD-C07A46BAD1B5}"/>
              </a:ext>
            </a:extLst>
          </p:cNvPr>
          <p:cNvSpPr/>
          <p:nvPr/>
        </p:nvSpPr>
        <p:spPr>
          <a:xfrm>
            <a:off x="2383093" y="2671312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E11188-5314-4F90-9973-516758511FAD}"/>
              </a:ext>
            </a:extLst>
          </p:cNvPr>
          <p:cNvSpPr/>
          <p:nvPr/>
        </p:nvSpPr>
        <p:spPr>
          <a:xfrm>
            <a:off x="3247437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927A85-1C50-4955-88C9-06C0D5C85842}"/>
              </a:ext>
            </a:extLst>
          </p:cNvPr>
          <p:cNvCxnSpPr/>
          <p:nvPr/>
        </p:nvCxnSpPr>
        <p:spPr>
          <a:xfrm>
            <a:off x="5658141" y="3660939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64A810-90A7-43B9-B44A-184508BCE08A}"/>
              </a:ext>
            </a:extLst>
          </p:cNvPr>
          <p:cNvSpPr/>
          <p:nvPr/>
        </p:nvSpPr>
        <p:spPr>
          <a:xfrm>
            <a:off x="5083200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1DD46A6-AE5A-4BD3-94AE-717996ACCD08}"/>
              </a:ext>
            </a:extLst>
          </p:cNvPr>
          <p:cNvSpPr/>
          <p:nvPr/>
        </p:nvSpPr>
        <p:spPr>
          <a:xfrm>
            <a:off x="6056604" y="2671312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D9B1DE-F2CB-4E00-8D47-D84AD5C727E0}"/>
              </a:ext>
            </a:extLst>
          </p:cNvPr>
          <p:cNvSpPr/>
          <p:nvPr/>
        </p:nvSpPr>
        <p:spPr>
          <a:xfrm>
            <a:off x="6000963" y="2617213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CAA95D-2624-4EF2-9030-8216DE430D81}"/>
              </a:ext>
            </a:extLst>
          </p:cNvPr>
          <p:cNvCxnSpPr/>
          <p:nvPr/>
        </p:nvCxnSpPr>
        <p:spPr>
          <a:xfrm>
            <a:off x="4368800" y="3101712"/>
            <a:ext cx="546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DB0F32-3221-4E61-B0CE-B64D9701E362}"/>
              </a:ext>
            </a:extLst>
          </p:cNvPr>
          <p:cNvSpPr txBox="1"/>
          <p:nvPr/>
        </p:nvSpPr>
        <p:spPr>
          <a:xfrm>
            <a:off x="4404792" y="3370312"/>
            <a:ext cx="582092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E74941-96A6-4015-9368-B3388C6D8D2C}"/>
              </a:ext>
            </a:extLst>
          </p:cNvPr>
          <p:cNvSpPr txBox="1"/>
          <p:nvPr/>
        </p:nvSpPr>
        <p:spPr>
          <a:xfrm>
            <a:off x="2497627" y="2220832"/>
            <a:ext cx="58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m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495D1A-1059-4334-8130-9AAEABFF6816}"/>
              </a:ext>
            </a:extLst>
          </p:cNvPr>
          <p:cNvSpPr txBox="1"/>
          <p:nvPr/>
        </p:nvSpPr>
        <p:spPr>
          <a:xfrm>
            <a:off x="1772046" y="2917048"/>
            <a:ext cx="582092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m</a:t>
            </a:r>
            <a:endParaRPr lang="ko-KR" altLang="en-US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998848E-C637-4A65-A593-2FA5D24BFE31}"/>
              </a:ext>
            </a:extLst>
          </p:cNvPr>
          <p:cNvCxnSpPr/>
          <p:nvPr/>
        </p:nvCxnSpPr>
        <p:spPr>
          <a:xfrm>
            <a:off x="5658141" y="5416767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4682F7-F36C-4E35-A063-1C9A0524A3EB}"/>
              </a:ext>
            </a:extLst>
          </p:cNvPr>
          <p:cNvSpPr/>
          <p:nvPr/>
        </p:nvSpPr>
        <p:spPr>
          <a:xfrm>
            <a:off x="5083200" y="4373041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C06E1C-D533-4442-BF8B-CEC7F9CC0580}"/>
              </a:ext>
            </a:extLst>
          </p:cNvPr>
          <p:cNvSpPr/>
          <p:nvPr/>
        </p:nvSpPr>
        <p:spPr>
          <a:xfrm>
            <a:off x="6000963" y="4373041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942A5EE-1E07-47D4-9DED-3F950A6B640F}"/>
              </a:ext>
            </a:extLst>
          </p:cNvPr>
          <p:cNvCxnSpPr/>
          <p:nvPr/>
        </p:nvCxnSpPr>
        <p:spPr>
          <a:xfrm>
            <a:off x="5658141" y="6334965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4092BF1-94AD-4EB2-A6DB-7BD9C10A31A5}"/>
              </a:ext>
            </a:extLst>
          </p:cNvPr>
          <p:cNvSpPr/>
          <p:nvPr/>
        </p:nvSpPr>
        <p:spPr>
          <a:xfrm>
            <a:off x="5083200" y="5291239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BB872D-97C4-4BF0-9DAF-4A1595512D17}"/>
              </a:ext>
            </a:extLst>
          </p:cNvPr>
          <p:cNvSpPr/>
          <p:nvPr/>
        </p:nvSpPr>
        <p:spPr>
          <a:xfrm>
            <a:off x="6000963" y="5291239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B4056AF-2134-4AEA-B602-A28946FE3C38}"/>
              </a:ext>
            </a:extLst>
          </p:cNvPr>
          <p:cNvSpPr/>
          <p:nvPr/>
        </p:nvSpPr>
        <p:spPr>
          <a:xfrm>
            <a:off x="5591925" y="4867424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D3248AB-672D-4DF8-ACD1-D52D30901A01}"/>
              </a:ext>
            </a:extLst>
          </p:cNvPr>
          <p:cNvCxnSpPr/>
          <p:nvPr/>
        </p:nvCxnSpPr>
        <p:spPr>
          <a:xfrm>
            <a:off x="2904615" y="5428604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221642-55AA-4000-B2E8-5A79591AA2E4}"/>
              </a:ext>
            </a:extLst>
          </p:cNvPr>
          <p:cNvSpPr/>
          <p:nvPr/>
        </p:nvSpPr>
        <p:spPr>
          <a:xfrm>
            <a:off x="2329674" y="4384878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6CF5DD-0195-4F7B-BC4A-F62E782FB938}"/>
              </a:ext>
            </a:extLst>
          </p:cNvPr>
          <p:cNvSpPr/>
          <p:nvPr/>
        </p:nvSpPr>
        <p:spPr>
          <a:xfrm>
            <a:off x="3247437" y="4384878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55D03C-5DDB-4C81-B60D-9844B53A032C}"/>
              </a:ext>
            </a:extLst>
          </p:cNvPr>
          <p:cNvCxnSpPr/>
          <p:nvPr/>
        </p:nvCxnSpPr>
        <p:spPr>
          <a:xfrm>
            <a:off x="2904615" y="6346802"/>
            <a:ext cx="67873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F5CE0A5-3D6D-478A-8DBB-4B1ACD5BBEB7}"/>
              </a:ext>
            </a:extLst>
          </p:cNvPr>
          <p:cNvSpPr/>
          <p:nvPr/>
        </p:nvSpPr>
        <p:spPr>
          <a:xfrm>
            <a:off x="2329674" y="5303076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D2C076-5C50-48BE-9D6F-7DAA83A280F0}"/>
              </a:ext>
            </a:extLst>
          </p:cNvPr>
          <p:cNvSpPr/>
          <p:nvPr/>
        </p:nvSpPr>
        <p:spPr>
          <a:xfrm>
            <a:off x="3247437" y="5303076"/>
            <a:ext cx="918000" cy="918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ADEC5A4-7BEC-403E-BC62-4BE7A7A7C71B}"/>
              </a:ext>
            </a:extLst>
          </p:cNvPr>
          <p:cNvSpPr/>
          <p:nvPr/>
        </p:nvSpPr>
        <p:spPr>
          <a:xfrm>
            <a:off x="3043037" y="4453609"/>
            <a:ext cx="811161" cy="81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582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공격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플레이어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 총기류는 모두 동일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총기의 공격속도는 초당 </a:t>
            </a:r>
            <a:r>
              <a:rPr lang="en-US" altLang="ko-KR" sz="1200" dirty="0"/>
              <a:t>6</a:t>
            </a:r>
            <a:r>
              <a:rPr lang="ko-KR" altLang="en-US" sz="1200" dirty="0"/>
              <a:t>발 제한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탄창수</a:t>
            </a:r>
            <a:r>
              <a:rPr lang="ko-KR" altLang="en-US" sz="1200" dirty="0"/>
              <a:t> </a:t>
            </a:r>
            <a:r>
              <a:rPr lang="en-US" altLang="ko-KR" sz="1200" dirty="0"/>
              <a:t>30</a:t>
            </a:r>
            <a:r>
              <a:rPr lang="ko-KR" altLang="en-US" sz="1200" dirty="0"/>
              <a:t>발 기준 </a:t>
            </a:r>
            <a:r>
              <a:rPr lang="en-US" altLang="ko-KR" sz="1200" dirty="0"/>
              <a:t>5</a:t>
            </a:r>
            <a:r>
              <a:rPr lang="ko-KR" altLang="en-US" sz="1200" dirty="0"/>
              <a:t>초 최대 공격 시간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Why) </a:t>
            </a:r>
            <a:r>
              <a:rPr lang="ko-KR" altLang="en-US" sz="1200" dirty="0" err="1"/>
              <a:t>객체수를</a:t>
            </a:r>
            <a:r>
              <a:rPr lang="ko-KR" altLang="en-US" sz="1200" dirty="0"/>
              <a:t> 적당한 속도로 죽이기 최적화</a:t>
            </a:r>
            <a:br>
              <a:rPr lang="en-US" altLang="ko-KR" sz="1200" dirty="0"/>
            </a:br>
            <a:r>
              <a:rPr lang="en-US" altLang="ko-KR" sz="1200" dirty="0"/>
              <a:t>	     </a:t>
            </a:r>
            <a:r>
              <a:rPr lang="ko-KR" altLang="en-US" sz="1200" dirty="0"/>
              <a:t>관통형 총알이기 때문에 연사 제한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" panose="020B0604020202020204" pitchFamily="34" charset="0"/>
              </a:rPr>
              <a:t>Attack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래픽 11" descr="군인 여성 윤곽선">
            <a:extLst>
              <a:ext uri="{FF2B5EF4-FFF2-40B4-BE49-F238E27FC236}">
                <a16:creationId xmlns:a16="http://schemas.microsoft.com/office/drawing/2014/main" id="{DE3211A3-90FB-40F0-83B9-61312C84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8217" y="4219182"/>
            <a:ext cx="1669102" cy="166910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D365B6D-1AD0-4B43-A014-2C51C411A34C}"/>
              </a:ext>
            </a:extLst>
          </p:cNvPr>
          <p:cNvCxnSpPr>
            <a:cxnSpLocks/>
          </p:cNvCxnSpPr>
          <p:nvPr/>
        </p:nvCxnSpPr>
        <p:spPr>
          <a:xfrm flipV="1">
            <a:off x="3454400" y="2239653"/>
            <a:ext cx="3426691" cy="248936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래픽 17" descr="괴물 윤곽선">
            <a:extLst>
              <a:ext uri="{FF2B5EF4-FFF2-40B4-BE49-F238E27FC236}">
                <a16:creationId xmlns:a16="http://schemas.microsoft.com/office/drawing/2014/main" id="{94C6CDCA-113F-4C95-B100-4B1F099E2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021" y="3119368"/>
            <a:ext cx="914400" cy="914400"/>
          </a:xfrm>
          <a:prstGeom prst="rect">
            <a:avLst/>
          </a:prstGeom>
        </p:spPr>
      </p:pic>
      <p:pic>
        <p:nvPicPr>
          <p:cNvPr id="46" name="그래픽 45" descr="괴물 윤곽선">
            <a:extLst>
              <a:ext uri="{FF2B5EF4-FFF2-40B4-BE49-F238E27FC236}">
                <a16:creationId xmlns:a16="http://schemas.microsoft.com/office/drawing/2014/main" id="{88F3E115-A913-473A-81F4-E86D5A88A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4356" y="2597514"/>
            <a:ext cx="914400" cy="914400"/>
          </a:xfrm>
          <a:prstGeom prst="rect">
            <a:avLst/>
          </a:prstGeom>
        </p:spPr>
      </p:pic>
      <p:pic>
        <p:nvPicPr>
          <p:cNvPr id="47" name="그래픽 46" descr="괴물 윤곽선">
            <a:extLst>
              <a:ext uri="{FF2B5EF4-FFF2-40B4-BE49-F238E27FC236}">
                <a16:creationId xmlns:a16="http://schemas.microsoft.com/office/drawing/2014/main" id="{E876DAE1-F97C-4C2D-A3E6-A7633D18D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6691" y="22396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47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공격 </a:t>
            </a:r>
            <a:r>
              <a:rPr lang="en-US" altLang="ko-KR" sz="1600" b="1" dirty="0"/>
              <a:t>– </a:t>
            </a:r>
            <a:r>
              <a:rPr lang="en-US" altLang="ko-KR" sz="1600" b="1" dirty="0" err="1"/>
              <a:t>npc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좀비들의 공격 범위는 모두 직사각형으로 동일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도착 </a:t>
            </a:r>
            <a:r>
              <a:rPr lang="en-US" altLang="ko-KR" sz="1200" dirty="0"/>
              <a:t>– </a:t>
            </a:r>
            <a:r>
              <a:rPr lang="ko-KR" altLang="en-US" sz="1200" dirty="0"/>
              <a:t>공격</a:t>
            </a:r>
            <a:r>
              <a:rPr lang="en-US" altLang="ko-KR" sz="1200" dirty="0"/>
              <a:t> – </a:t>
            </a:r>
            <a:r>
              <a:rPr lang="ko-KR" altLang="en-US" sz="1200" dirty="0"/>
              <a:t>딜레이 순서의 </a:t>
            </a:r>
            <a:r>
              <a:rPr lang="ko-KR" altLang="en-US" sz="1200" dirty="0" err="1"/>
              <a:t>싸이클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맞는 범위는 애니메이션 보다 살짝 큼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딜레이는 </a:t>
            </a:r>
            <a:r>
              <a:rPr lang="en-US" altLang="ko-KR" sz="1200" dirty="0"/>
              <a:t>0.25A / S = 4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시 범위 내 플레이어는 모두 피해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" panose="020B0604020202020204" pitchFamily="34" charset="0"/>
              </a:rPr>
              <a:t>Attack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래픽 10" descr="괴물 윤곽선">
            <a:extLst>
              <a:ext uri="{FF2B5EF4-FFF2-40B4-BE49-F238E27FC236}">
                <a16:creationId xmlns:a16="http://schemas.microsoft.com/office/drawing/2014/main" id="{26D6A817-E3E6-44FE-AB5C-1E9EFA9C9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7785" y="3687571"/>
            <a:ext cx="1893769" cy="18937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1C84C8-022F-4C80-9A07-0F8CD96C5417}"/>
              </a:ext>
            </a:extLst>
          </p:cNvPr>
          <p:cNvSpPr/>
          <p:nvPr/>
        </p:nvSpPr>
        <p:spPr>
          <a:xfrm>
            <a:off x="3114780" y="2835564"/>
            <a:ext cx="1145309" cy="10909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315BDA-3A3F-48D0-B2D6-DF70E490860E}"/>
              </a:ext>
            </a:extLst>
          </p:cNvPr>
          <p:cNvSpPr/>
          <p:nvPr/>
        </p:nvSpPr>
        <p:spPr>
          <a:xfrm>
            <a:off x="4269352" y="2835564"/>
            <a:ext cx="1145309" cy="10909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74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폭발: 8pt 2">
            <a:extLst>
              <a:ext uri="{FF2B5EF4-FFF2-40B4-BE49-F238E27FC236}">
                <a16:creationId xmlns:a16="http://schemas.microsoft.com/office/drawing/2014/main" id="{02F66CB5-E80E-4246-8743-5252C2F443C2}"/>
              </a:ext>
            </a:extLst>
          </p:cNvPr>
          <p:cNvSpPr/>
          <p:nvPr/>
        </p:nvSpPr>
        <p:spPr>
          <a:xfrm>
            <a:off x="2695910" y="2068800"/>
            <a:ext cx="1965960" cy="21183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      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히트박스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피격 </a:t>
            </a:r>
            <a:r>
              <a:rPr lang="en-US" altLang="ko-KR" sz="1600" b="1" dirty="0"/>
              <a:t>– </a:t>
            </a:r>
            <a:r>
              <a:rPr lang="en-US" altLang="ko-KR" sz="1600" b="1" dirty="0" err="1"/>
              <a:t>npc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28988" y="4899150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37566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좀비는 공격 당할 시 피격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경직은 서버에서 플레이어 공격방향 </a:t>
            </a:r>
            <a:r>
              <a:rPr lang="ko-KR" altLang="en-US" sz="1200" dirty="0" err="1"/>
              <a:t>반댛로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좌표 이동으로 처리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" panose="020B0604020202020204" pitchFamily="34" charset="0"/>
              </a:rPr>
              <a:t>Attacked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래픽 5" descr="괴물 단색으로 채워진">
            <a:extLst>
              <a:ext uri="{FF2B5EF4-FFF2-40B4-BE49-F238E27FC236}">
                <a16:creationId xmlns:a16="http://schemas.microsoft.com/office/drawing/2014/main" id="{E3D94723-8CCA-4D71-A4CB-981E7114B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5350" y="3037828"/>
            <a:ext cx="1965960" cy="1965960"/>
          </a:xfrm>
          <a:prstGeom prst="rect">
            <a:avLst/>
          </a:prstGeom>
        </p:spPr>
      </p:pic>
      <p:pic>
        <p:nvPicPr>
          <p:cNvPr id="17" name="그래픽 16" descr="괴물 단색으로 채워진">
            <a:extLst>
              <a:ext uri="{FF2B5EF4-FFF2-40B4-BE49-F238E27FC236}">
                <a16:creationId xmlns:a16="http://schemas.microsoft.com/office/drawing/2014/main" id="{077CDACC-269F-4F9D-9A80-67488B357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4508" y="3005574"/>
            <a:ext cx="1965960" cy="1965960"/>
          </a:xfrm>
          <a:prstGeom prst="rect">
            <a:avLst/>
          </a:prstGeom>
        </p:spPr>
      </p:pic>
      <p:pic>
        <p:nvPicPr>
          <p:cNvPr id="18" name="그래픽 17" descr="괴물 윤곽선">
            <a:extLst>
              <a:ext uri="{FF2B5EF4-FFF2-40B4-BE49-F238E27FC236}">
                <a16:creationId xmlns:a16="http://schemas.microsoft.com/office/drawing/2014/main" id="{4262A036-D1E8-4B44-9DD8-354989311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2472" y="3037828"/>
            <a:ext cx="1893769" cy="1893769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82EB8F-9871-4222-9214-0FBFBDB2D566}"/>
              </a:ext>
            </a:extLst>
          </p:cNvPr>
          <p:cNvCxnSpPr>
            <a:cxnSpLocks/>
          </p:cNvCxnSpPr>
          <p:nvPr/>
        </p:nvCxnSpPr>
        <p:spPr>
          <a:xfrm>
            <a:off x="3991310" y="4187160"/>
            <a:ext cx="48116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683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형태의 캐릭터의 충돌체크에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 별 박스는 변하지 않으며 방향 전환은 가능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9CB031-B5D5-4A3B-A6E0-752487A6FDB4}"/>
              </a:ext>
            </a:extLst>
          </p:cNvPr>
          <p:cNvSpPr/>
          <p:nvPr/>
        </p:nvSpPr>
        <p:spPr>
          <a:xfrm>
            <a:off x="2148114" y="2184448"/>
            <a:ext cx="2017486" cy="355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정면사진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0D2DA-E8D1-4381-AF5D-4B0656202DF6}"/>
              </a:ext>
            </a:extLst>
          </p:cNvPr>
          <p:cNvSpPr/>
          <p:nvPr/>
        </p:nvSpPr>
        <p:spPr>
          <a:xfrm>
            <a:off x="2322285" y="2380343"/>
            <a:ext cx="1669143" cy="3183829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3251EB-140F-4330-B552-01D1E1AEB084}"/>
              </a:ext>
            </a:extLst>
          </p:cNvPr>
          <p:cNvSpPr/>
          <p:nvPr/>
        </p:nvSpPr>
        <p:spPr>
          <a:xfrm>
            <a:off x="4933821" y="2177239"/>
            <a:ext cx="2017486" cy="355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측면사진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A721C1-17B8-43CD-B733-EEB05F7C2C46}"/>
              </a:ext>
            </a:extLst>
          </p:cNvPr>
          <p:cNvSpPr/>
          <p:nvPr/>
        </p:nvSpPr>
        <p:spPr>
          <a:xfrm>
            <a:off x="5670420" y="2373134"/>
            <a:ext cx="544286" cy="3183829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45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지휘관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백신 통은 지휘관 캐릭터 등에 붙어있다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두개가 겹친 부분에서 충돌 시 </a:t>
            </a:r>
            <a:r>
              <a:rPr lang="en-US" altLang="ko-KR" sz="1200" dirty="0"/>
              <a:t>HP</a:t>
            </a:r>
            <a:r>
              <a:rPr lang="ko-KR" altLang="en-US" sz="1200" dirty="0"/>
              <a:t>와 특수 </a:t>
            </a: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endParaRPr lang="en-US" altLang="ko-KR" sz="1200" dirty="0"/>
          </a:p>
          <a:p>
            <a:r>
              <a:rPr lang="en-US" altLang="ko-KR" sz="1200" dirty="0"/>
              <a:t>        </a:t>
            </a:r>
            <a:r>
              <a:rPr lang="ko-KR" altLang="en-US" sz="1200" dirty="0"/>
              <a:t>모두 감소한다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8" y="1722783"/>
            <a:ext cx="460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9AE777-0F9F-42EA-934F-8F3AC812F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22370" r="68167" b="33926"/>
          <a:stretch/>
        </p:blipFill>
        <p:spPr>
          <a:xfrm>
            <a:off x="1957966" y="2224455"/>
            <a:ext cx="1900236" cy="380046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233B2C-B102-44A6-8B0F-AA56898475EC}"/>
              </a:ext>
            </a:extLst>
          </p:cNvPr>
          <p:cNvSpPr/>
          <p:nvPr/>
        </p:nvSpPr>
        <p:spPr>
          <a:xfrm>
            <a:off x="2056566" y="2411482"/>
            <a:ext cx="1619250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1A20809-F422-4F95-B9D0-554AD29F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37" y="2224160"/>
            <a:ext cx="1820956" cy="38048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0A85C-4E5A-4EE2-97D5-6729D441EFAD}"/>
              </a:ext>
            </a:extLst>
          </p:cNvPr>
          <p:cNvSpPr/>
          <p:nvPr/>
        </p:nvSpPr>
        <p:spPr>
          <a:xfrm>
            <a:off x="5544818" y="2411482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300AD4-BB0D-437E-BB38-D564215CA232}"/>
              </a:ext>
            </a:extLst>
          </p:cNvPr>
          <p:cNvSpPr/>
          <p:nvPr/>
        </p:nvSpPr>
        <p:spPr>
          <a:xfrm>
            <a:off x="5290311" y="2792481"/>
            <a:ext cx="502157" cy="1158483"/>
          </a:xfrm>
          <a:prstGeom prst="rect">
            <a:avLst/>
          </a:prstGeom>
          <a:solidFill>
            <a:srgbClr val="00B0F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50D99576-2D56-49E6-8D22-D4C27B28B322}"/>
              </a:ext>
            </a:extLst>
          </p:cNvPr>
          <p:cNvSpPr/>
          <p:nvPr/>
        </p:nvSpPr>
        <p:spPr>
          <a:xfrm>
            <a:off x="7040243" y="2411482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위쪽/아래쪽 23">
            <a:extLst>
              <a:ext uri="{FF2B5EF4-FFF2-40B4-BE49-F238E27FC236}">
                <a16:creationId xmlns:a16="http://schemas.microsoft.com/office/drawing/2014/main" id="{9B245120-5A2B-4B78-BB2E-AE5A642AF7A7}"/>
              </a:ext>
            </a:extLst>
          </p:cNvPr>
          <p:cNvSpPr/>
          <p:nvPr/>
        </p:nvSpPr>
        <p:spPr>
          <a:xfrm rot="16200000">
            <a:off x="5813727" y="5871263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501041" y="648866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5D3D273A-57E5-4CBC-AE26-E67FBCB56598}"/>
              </a:ext>
            </a:extLst>
          </p:cNvPr>
          <p:cNvSpPr/>
          <p:nvPr/>
        </p:nvSpPr>
        <p:spPr>
          <a:xfrm rot="16200000">
            <a:off x="2703425" y="5513806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330999" y="64691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0.9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84EBE7E0-9726-4EFB-B4CB-EB878BA671CD}"/>
              </a:ext>
            </a:extLst>
          </p:cNvPr>
          <p:cNvSpPr/>
          <p:nvPr/>
        </p:nvSpPr>
        <p:spPr>
          <a:xfrm>
            <a:off x="4674761" y="2792481"/>
            <a:ext cx="325531" cy="1158481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AABC29-3E00-4EEC-AB93-53BA42ED5AD0}"/>
              </a:ext>
            </a:extLst>
          </p:cNvPr>
          <p:cNvSpPr txBox="1"/>
          <p:nvPr/>
        </p:nvSpPr>
        <p:spPr>
          <a:xfrm>
            <a:off x="3846515" y="319296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6FB65224-D6CC-401C-A582-F4FB90FE5B6C}"/>
              </a:ext>
            </a:extLst>
          </p:cNvPr>
          <p:cNvSpPr/>
          <p:nvPr/>
        </p:nvSpPr>
        <p:spPr>
          <a:xfrm rot="5400000">
            <a:off x="5380198" y="1639357"/>
            <a:ext cx="325531" cy="499007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82109-D7DC-4376-94A2-C229A1119D10}"/>
              </a:ext>
            </a:extLst>
          </p:cNvPr>
          <p:cNvSpPr txBox="1"/>
          <p:nvPr/>
        </p:nvSpPr>
        <p:spPr>
          <a:xfrm>
            <a:off x="5065938" y="1356763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0.2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895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엔지니어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캐릭터의 크기가 작아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박스도 </a:t>
            </a:r>
            <a:r>
              <a:rPr lang="ko-KR" altLang="en-US" sz="1200" dirty="0" err="1"/>
              <a:t>작아짐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833487" y="6488669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330999" y="646913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0.9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A9BE97E-80DA-49D3-81AE-3B07BDCD7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9"/>
          <a:stretch/>
        </p:blipFill>
        <p:spPr bwMode="auto">
          <a:xfrm>
            <a:off x="5398222" y="1872885"/>
            <a:ext cx="1820956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중도일보 - 오버워치 &amp;#39;토르비욘&amp;#39; 리메이크 … 포탑을 휙휙 던진다?">
            <a:extLst>
              <a:ext uri="{FF2B5EF4-FFF2-40B4-BE49-F238E27FC236}">
                <a16:creationId xmlns:a16="http://schemas.microsoft.com/office/drawing/2014/main" id="{6E32D911-4D83-444F-BA7C-63FC6246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16" y="1872885"/>
            <a:ext cx="1900235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A388CF-A7FD-434F-A86C-3AC1CF5245CA}"/>
              </a:ext>
            </a:extLst>
          </p:cNvPr>
          <p:cNvSpPr/>
          <p:nvPr/>
        </p:nvSpPr>
        <p:spPr>
          <a:xfrm>
            <a:off x="2051715" y="2097235"/>
            <a:ext cx="1619250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C2D81780-5383-447A-9193-3999A6E87B77}"/>
              </a:ext>
            </a:extLst>
          </p:cNvPr>
          <p:cNvSpPr/>
          <p:nvPr/>
        </p:nvSpPr>
        <p:spPr>
          <a:xfrm rot="16200000">
            <a:off x="2698574" y="5162236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0411A3-12BB-4754-8ECC-B3F4B8D36AB4}"/>
              </a:ext>
            </a:extLst>
          </p:cNvPr>
          <p:cNvSpPr txBox="1"/>
          <p:nvPr/>
        </p:nvSpPr>
        <p:spPr>
          <a:xfrm>
            <a:off x="2326148" y="611756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</a:t>
            </a:r>
            <a:r>
              <a:rPr lang="ko-KR" altLang="en-US" dirty="0">
                <a:solidFill>
                  <a:schemeClr val="bg1"/>
                </a:solidFill>
              </a:rPr>
              <a:t>유닛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D04636-CE8C-46E9-A95B-31331C985742}"/>
              </a:ext>
            </a:extLst>
          </p:cNvPr>
          <p:cNvSpPr/>
          <p:nvPr/>
        </p:nvSpPr>
        <p:spPr>
          <a:xfrm>
            <a:off x="5872413" y="2059913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위쪽/아래쪽 38">
            <a:extLst>
              <a:ext uri="{FF2B5EF4-FFF2-40B4-BE49-F238E27FC236}">
                <a16:creationId xmlns:a16="http://schemas.microsoft.com/office/drawing/2014/main" id="{80980A48-CA6A-48E7-9DFB-A736E45D7E15}"/>
              </a:ext>
            </a:extLst>
          </p:cNvPr>
          <p:cNvSpPr/>
          <p:nvPr/>
        </p:nvSpPr>
        <p:spPr>
          <a:xfrm>
            <a:off x="4912009" y="2046312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위쪽/아래쪽 39">
            <a:extLst>
              <a:ext uri="{FF2B5EF4-FFF2-40B4-BE49-F238E27FC236}">
                <a16:creationId xmlns:a16="http://schemas.microsoft.com/office/drawing/2014/main" id="{8ACCF089-2361-4815-BDE8-E71FE9CE5A32}"/>
              </a:ext>
            </a:extLst>
          </p:cNvPr>
          <p:cNvSpPr/>
          <p:nvPr/>
        </p:nvSpPr>
        <p:spPr>
          <a:xfrm rot="16200000">
            <a:off x="6141322" y="5519694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D8C95D-C25E-4053-BC76-796AE68350FD}"/>
              </a:ext>
            </a:extLst>
          </p:cNvPr>
          <p:cNvSpPr txBox="1"/>
          <p:nvPr/>
        </p:nvSpPr>
        <p:spPr>
          <a:xfrm>
            <a:off x="5828636" y="613709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0.4</a:t>
            </a:r>
            <a:r>
              <a:rPr lang="ko-KR" altLang="en-US" dirty="0">
                <a:solidFill>
                  <a:schemeClr val="bg1"/>
                </a:solidFill>
              </a:rPr>
              <a:t>유닛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DFAF9-E8B6-4133-8246-8B6300B47A9C}"/>
              </a:ext>
            </a:extLst>
          </p:cNvPr>
          <p:cNvSpPr txBox="1"/>
          <p:nvPr/>
        </p:nvSpPr>
        <p:spPr>
          <a:xfrm>
            <a:off x="4023733" y="358845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1.7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243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 err="1"/>
              <a:t>바운딩박스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엔지니어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43737" y="5223198"/>
            <a:ext cx="309167" cy="3091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직육면체 형태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적의 공격이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박스에 닿으면 충돌 판정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캐릭터의 크기가 작아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박스도 </a:t>
            </a:r>
            <a:r>
              <a:rPr lang="ko-KR" altLang="en-US" sz="1200" dirty="0" err="1"/>
              <a:t>작아짐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Bounding box -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지휘관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A6F0ED-5FB1-4654-B459-EED161A7A0F9}"/>
              </a:ext>
            </a:extLst>
          </p:cNvPr>
          <p:cNvSpPr txBox="1"/>
          <p:nvPr/>
        </p:nvSpPr>
        <p:spPr>
          <a:xfrm>
            <a:off x="5844739" y="618239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0FE1C-7AB7-4465-9B79-86C6CC4A061E}"/>
              </a:ext>
            </a:extLst>
          </p:cNvPr>
          <p:cNvSpPr txBox="1"/>
          <p:nvPr/>
        </p:nvSpPr>
        <p:spPr>
          <a:xfrm>
            <a:off x="2514466" y="616285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  <p:pic>
        <p:nvPicPr>
          <p:cNvPr id="23" name="Picture 6" descr="TBLeague 1/4 람보">
            <a:extLst>
              <a:ext uri="{FF2B5EF4-FFF2-40B4-BE49-F238E27FC236}">
                <a16:creationId xmlns:a16="http://schemas.microsoft.com/office/drawing/2014/main" id="{185032CB-DFC1-49F5-A6FF-DE9A945AB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" r="26618"/>
          <a:stretch/>
        </p:blipFill>
        <p:spPr bwMode="auto">
          <a:xfrm>
            <a:off x="5398459" y="1851156"/>
            <a:ext cx="1820956" cy="380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네 카 랭보/분노의 탈출 7인치 액션 피규어 죤 J 랭보 / NECA RAMBO/FIRST BLOOD PART II :: 유니박스">
            <a:extLst>
              <a:ext uri="{FF2B5EF4-FFF2-40B4-BE49-F238E27FC236}">
                <a16:creationId xmlns:a16="http://schemas.microsoft.com/office/drawing/2014/main" id="{DC9E135F-733A-4D10-AB08-3C271EA46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8"/>
          <a:stretch/>
        </p:blipFill>
        <p:spPr bwMode="auto">
          <a:xfrm>
            <a:off x="2029443" y="1851157"/>
            <a:ext cx="1900235" cy="38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B1FF7A-9A6D-4397-8C74-6315C98BCA06}"/>
              </a:ext>
            </a:extLst>
          </p:cNvPr>
          <p:cNvSpPr/>
          <p:nvPr/>
        </p:nvSpPr>
        <p:spPr>
          <a:xfrm>
            <a:off x="2169935" y="1981491"/>
            <a:ext cx="1619250" cy="3580205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1ACDAE20-244C-4B31-91F2-75A5261DFE45}"/>
              </a:ext>
            </a:extLst>
          </p:cNvPr>
          <p:cNvSpPr/>
          <p:nvPr/>
        </p:nvSpPr>
        <p:spPr>
          <a:xfrm rot="16200000">
            <a:off x="2756227" y="5140509"/>
            <a:ext cx="325531" cy="161925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7DF1F9-A5F0-4E2C-942E-63ABE6920E3B}"/>
              </a:ext>
            </a:extLst>
          </p:cNvPr>
          <p:cNvSpPr/>
          <p:nvPr/>
        </p:nvSpPr>
        <p:spPr>
          <a:xfrm>
            <a:off x="5900856" y="2038185"/>
            <a:ext cx="866775" cy="3453610"/>
          </a:xfrm>
          <a:prstGeom prst="rect">
            <a:avLst/>
          </a:prstGeom>
          <a:solidFill>
            <a:srgbClr val="FFFF00">
              <a:alpha val="55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FF35676A-C150-4B18-AEB0-9BB39C96F496}"/>
              </a:ext>
            </a:extLst>
          </p:cNvPr>
          <p:cNvSpPr/>
          <p:nvPr/>
        </p:nvSpPr>
        <p:spPr>
          <a:xfrm>
            <a:off x="4895771" y="1851156"/>
            <a:ext cx="325531" cy="345361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위쪽/아래쪽 31">
            <a:extLst>
              <a:ext uri="{FF2B5EF4-FFF2-40B4-BE49-F238E27FC236}">
                <a16:creationId xmlns:a16="http://schemas.microsoft.com/office/drawing/2014/main" id="{04B6B29C-E04B-4A21-934D-C2D1D4959F7A}"/>
              </a:ext>
            </a:extLst>
          </p:cNvPr>
          <p:cNvSpPr/>
          <p:nvPr/>
        </p:nvSpPr>
        <p:spPr>
          <a:xfrm rot="16200000">
            <a:off x="6169765" y="5497966"/>
            <a:ext cx="325531" cy="87020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89A86-018D-4FE1-9873-32539886928A}"/>
              </a:ext>
            </a:extLst>
          </p:cNvPr>
          <p:cNvSpPr txBox="1"/>
          <p:nvPr/>
        </p:nvSpPr>
        <p:spPr>
          <a:xfrm>
            <a:off x="4027569" y="358692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2.0</a:t>
            </a:r>
            <a:r>
              <a:rPr lang="en-US" altLang="ko-KR" sz="1800" dirty="0"/>
              <a:t> UNIT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190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플레이어는 동일한 본 애니메이션을 적용 시킨다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</a:t>
            </a:r>
            <a:r>
              <a:rPr lang="ko-KR" altLang="en-US" sz="1200" dirty="0"/>
              <a:t>족같이 아예 다른 골격 제외한다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3D MAX </a:t>
            </a:r>
            <a:r>
              <a:rPr lang="ko-KR" altLang="en-US" sz="1200" dirty="0"/>
              <a:t>기준으로 제작 </a:t>
            </a:r>
            <a:r>
              <a:rPr lang="en-US" altLang="ko-KR" sz="1200" dirty="0"/>
              <a:t>, Z</a:t>
            </a:r>
            <a:r>
              <a:rPr lang="ko-KR" altLang="en-US" sz="1200" dirty="0"/>
              <a:t>축 으로 추출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애니메이션은 </a:t>
            </a:r>
            <a:r>
              <a:rPr lang="en-US" altLang="ko-KR" sz="1200" dirty="0"/>
              <a:t>Bake </a:t>
            </a:r>
            <a:r>
              <a:rPr lang="ko-KR" altLang="en-US" sz="1200" dirty="0"/>
              <a:t>처리 후 추출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애니메이션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7812C56-4E45-42A6-BECD-6CDBD6FB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87" y="3480294"/>
            <a:ext cx="4944165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895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걷기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중심을 살짝 낮춘 체 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기본 이동 움직일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40</a:t>
            </a:r>
            <a:r>
              <a:rPr lang="ko-KR" altLang="en-US" sz="1200" dirty="0"/>
              <a:t>프레임 단위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이동 키 입력이 끝날 시 해제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이동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1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컨셉 설명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14B29-7A73-455E-BC46-B52345FDC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50" y="1858099"/>
            <a:ext cx="1424061" cy="4351338"/>
          </a:xfr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 </a:t>
            </a:r>
            <a:r>
              <a:rPr lang="ko-KR" altLang="en-US" sz="1100" b="1" dirty="0"/>
              <a:t>컨셉 설명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6" y="2460088"/>
            <a:ext cx="309167" cy="3091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61AE9E6-D372-4C30-8112-6853C10147F1}"/>
              </a:ext>
            </a:extLst>
          </p:cNvPr>
          <p:cNvGrpSpPr/>
          <p:nvPr/>
        </p:nvGrpSpPr>
        <p:grpSpPr>
          <a:xfrm>
            <a:off x="2130104" y="1858099"/>
            <a:ext cx="5589425" cy="3442838"/>
            <a:chOff x="5566146" y="1604954"/>
            <a:chExt cx="6367168" cy="32810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A796BB-4A1B-470A-BA61-8E785A929713}"/>
                </a:ext>
              </a:extLst>
            </p:cNvPr>
            <p:cNvSpPr/>
            <p:nvPr/>
          </p:nvSpPr>
          <p:spPr>
            <a:xfrm>
              <a:off x="6154475" y="1604954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412F7E-4AF0-4A30-BF7B-0E1CB9308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6146" y="1604954"/>
              <a:ext cx="5692587" cy="320208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플레이어가 최종 목적지로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탈출하기 위해 각 루트와 거점에서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몰려오는 </a:t>
            </a:r>
            <a:r>
              <a:rPr lang="ko-KR" altLang="en-US" dirty="0">
                <a:solidFill>
                  <a:srgbClr val="FF0000"/>
                </a:solidFill>
              </a:rPr>
              <a:t>다수의 좀비</a:t>
            </a:r>
            <a:r>
              <a:rPr lang="ko-KR" altLang="en-US" dirty="0"/>
              <a:t>들을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컨트롤</a:t>
            </a:r>
            <a:r>
              <a:rPr lang="ko-KR" altLang="en-US" dirty="0"/>
              <a:t> 하여 소탕하는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슈팅 디펜스 게임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3243B535-B84F-48D7-B142-B22F2497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07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공격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좀비를 조준</a:t>
            </a:r>
            <a:r>
              <a:rPr lang="en-US" altLang="ko-KR" sz="1200" dirty="0"/>
              <a:t>/</a:t>
            </a:r>
            <a:r>
              <a:rPr lang="ko-KR" altLang="en-US" sz="1200" dirty="0"/>
              <a:t>비 조준 한 뒤 공격 할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조준 애니메이션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총알 충돌 체크 후 데미지 계산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캐릭터마다 다르지만 대부분 전방 </a:t>
            </a:r>
            <a:r>
              <a:rPr lang="en-US" altLang="ko-KR" sz="1200" dirty="0"/>
              <a:t>1</a:t>
            </a:r>
            <a:r>
              <a:rPr lang="ko-KR" altLang="en-US" sz="1200" dirty="0"/>
              <a:t>자 사격 공격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공격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599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피격</a:t>
            </a:r>
            <a:r>
              <a:rPr lang="en-US" altLang="ko-KR" sz="1200" dirty="0"/>
              <a:t>/</a:t>
            </a:r>
            <a:r>
              <a:rPr lang="ko-KR" altLang="en-US" sz="1200" dirty="0"/>
              <a:t>사망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좀비의 공격 및 능력에 맞을 시 발생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피격 시 이펙트 출력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사망 시 쓰러지는 애니메이션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피격 </a:t>
            </a:r>
            <a:r>
              <a:rPr lang="en-US" altLang="ko-KR" sz="2400" b="1" dirty="0">
                <a:latin typeface="Arial" panose="020B0604020202020204" pitchFamily="34" charset="0"/>
              </a:rPr>
              <a:t>/</a:t>
            </a:r>
            <a:r>
              <a:rPr lang="ko-KR" altLang="en-US" sz="2400" b="1" dirty="0">
                <a:latin typeface="Arial" panose="020B0604020202020204" pitchFamily="34" charset="0"/>
              </a:rPr>
              <a:t> 사망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677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좀비는 동일한 본 애니메이션을 적용 시킨다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</a:t>
            </a:r>
            <a:r>
              <a:rPr lang="ko-KR" altLang="en-US" sz="1200" dirty="0"/>
              <a:t>족같이 아예 다른 골격 제외한다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3D MAX </a:t>
            </a:r>
            <a:r>
              <a:rPr lang="ko-KR" altLang="en-US" sz="1200" dirty="0"/>
              <a:t>기준으로 제작 </a:t>
            </a:r>
            <a:r>
              <a:rPr lang="en-US" altLang="ko-KR" sz="1200" dirty="0"/>
              <a:t>, Y</a:t>
            </a:r>
            <a:r>
              <a:rPr lang="ko-KR" altLang="en-US" sz="1200" dirty="0"/>
              <a:t>축 으로 추출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애니메이션은 </a:t>
            </a:r>
            <a:r>
              <a:rPr lang="en-US" altLang="ko-KR" sz="1200" dirty="0"/>
              <a:t>Bake </a:t>
            </a:r>
            <a:r>
              <a:rPr lang="ko-KR" altLang="en-US" sz="1200" dirty="0"/>
              <a:t>처리 후 추출 </a:t>
            </a:r>
            <a:r>
              <a:rPr lang="en-US" altLang="ko-KR" sz="1200" dirty="0"/>
              <a:t>(</a:t>
            </a:r>
            <a:r>
              <a:rPr lang="ko-KR" altLang="en-US" sz="1200" dirty="0"/>
              <a:t>본</a:t>
            </a:r>
            <a:r>
              <a:rPr lang="en-US" altLang="ko-KR" sz="1200" dirty="0"/>
              <a:t> </a:t>
            </a:r>
            <a:r>
              <a:rPr lang="ko-KR" altLang="en-US" sz="1200" dirty="0"/>
              <a:t>애니메이션 사용시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애니메이션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7812C56-4E45-42A6-BECD-6CDBD6FB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87" y="3480294"/>
            <a:ext cx="4944165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6144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좀비가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될 때 카메라 앵글에 잡힌다면 실행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바닥에서 기어 나오는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스폰</a:t>
            </a:r>
            <a:r>
              <a:rPr lang="ko-KR" altLang="en-US" sz="1200" dirty="0"/>
              <a:t> 시간 </a:t>
            </a:r>
            <a:r>
              <a:rPr lang="en-US" altLang="ko-KR" sz="1200" dirty="0"/>
              <a:t>20</a:t>
            </a:r>
            <a:r>
              <a:rPr lang="ko-KR" altLang="en-US" sz="1200" dirty="0"/>
              <a:t>프레임간 애니메이션 실행 및 무적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스폰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좀비 윤곽선">
            <a:extLst>
              <a:ext uri="{FF2B5EF4-FFF2-40B4-BE49-F238E27FC236}">
                <a16:creationId xmlns:a16="http://schemas.microsoft.com/office/drawing/2014/main" id="{0F5E3690-DF2D-4D0E-8234-8BEA45758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2547" y="2393830"/>
            <a:ext cx="3491232" cy="34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4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걷기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 팔을 앞으로 벌린 체로 두 발로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플레이어를 추적하여 움직일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40</a:t>
            </a:r>
            <a:r>
              <a:rPr lang="ko-KR" altLang="en-US" sz="1200" dirty="0"/>
              <a:t>프레임 단위 로 만들어 다른 명령이 생기기  전 까지 반복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이동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데드 프론티어 2/좀비 (r11 판) - 나무위키">
            <a:extLst>
              <a:ext uri="{FF2B5EF4-FFF2-40B4-BE49-F238E27FC236}">
                <a16:creationId xmlns:a16="http://schemas.microsoft.com/office/drawing/2014/main" id="{817AB12B-00A8-4529-896D-43A64951B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60" y="2649388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27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공격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플레이어를 추적한 뒤 공격 할 때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초 애니메이션 </a:t>
            </a:r>
            <a:r>
              <a:rPr lang="en-US" altLang="ko-KR" sz="1200" dirty="0"/>
              <a:t>/ </a:t>
            </a:r>
            <a:r>
              <a:rPr lang="ko-KR" altLang="en-US" sz="1200" dirty="0"/>
              <a:t>애니메이션 종료 후 데미지 계산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캐릭터마다 다르지만 대부분 전방 </a:t>
            </a:r>
            <a:r>
              <a:rPr lang="ko-KR" altLang="en-US" sz="1200" dirty="0" err="1"/>
              <a:t>휘두루기</a:t>
            </a:r>
            <a:r>
              <a:rPr lang="ko-KR" altLang="en-US" sz="1200" dirty="0"/>
              <a:t> 공격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공격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5분만에 살펴보는 신작 '백포블러드' (BACK4BLOOD) : 네이버 포스트">
            <a:extLst>
              <a:ext uri="{FF2B5EF4-FFF2-40B4-BE49-F238E27FC236}">
                <a16:creationId xmlns:a16="http://schemas.microsoft.com/office/drawing/2014/main" id="{0CCA45E0-0D05-4DC8-A14F-ABB0A243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31" y="2649388"/>
            <a:ext cx="4247882" cy="23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플레이어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일반 피격</a:t>
            </a:r>
            <a:r>
              <a:rPr lang="en-US" altLang="ko-KR" sz="1200" dirty="0"/>
              <a:t>/</a:t>
            </a:r>
            <a:r>
              <a:rPr lang="ko-KR" altLang="en-US" sz="1200" dirty="0"/>
              <a:t>사망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플레이어의 총알 및 능력에 맞을 시 발생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피격 시 이펙트 출력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사망 시 쓰러지는 애니메이션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피격 </a:t>
            </a:r>
            <a:r>
              <a:rPr lang="en-US" altLang="ko-KR" sz="2400" b="1" dirty="0">
                <a:latin typeface="Arial" panose="020B0604020202020204" pitchFamily="34" charset="0"/>
              </a:rPr>
              <a:t>/</a:t>
            </a:r>
            <a:r>
              <a:rPr lang="ko-KR" altLang="en-US" sz="2400" b="1" dirty="0">
                <a:latin typeface="Arial" panose="020B0604020202020204" pitchFamily="34" charset="0"/>
              </a:rPr>
              <a:t> 사망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애니메이션">
            <a:extLst>
              <a:ext uri="{FF2B5EF4-FFF2-40B4-BE49-F238E27FC236}">
                <a16:creationId xmlns:a16="http://schemas.microsoft.com/office/drawing/2014/main" id="{54974153-8250-4E14-A40F-E1FF66C2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90" y="2184448"/>
            <a:ext cx="43529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869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캐릭터 </a:t>
            </a:r>
            <a:r>
              <a:rPr lang="en-US" altLang="ko-KR" b="1" dirty="0"/>
              <a:t>		</a:t>
            </a:r>
            <a:r>
              <a:rPr lang="ko-KR" altLang="en-US" sz="1600" b="1" dirty="0"/>
              <a:t> 오브젝트  애니메이션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엔지니어 캐릭터 장애물과 상호작용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키 유지 시간 </a:t>
            </a:r>
            <a:r>
              <a:rPr lang="en-US" altLang="ko-KR" sz="1200" dirty="0"/>
              <a:t>2</a:t>
            </a:r>
            <a:r>
              <a:rPr lang="ko-KR" altLang="en-US" sz="1200" dirty="0"/>
              <a:t>초 </a:t>
            </a:r>
            <a:r>
              <a:rPr lang="en-US" altLang="ko-KR" sz="1200" dirty="0"/>
              <a:t>– </a:t>
            </a:r>
            <a:r>
              <a:rPr lang="ko-KR" altLang="en-US" sz="1200" dirty="0"/>
              <a:t>애니메이션 없음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완료 시 </a:t>
            </a:r>
            <a:r>
              <a:rPr lang="en-US" altLang="ko-KR" sz="1200" dirty="0"/>
              <a:t>2</a:t>
            </a:r>
            <a:r>
              <a:rPr lang="ko-KR" altLang="en-US" sz="1200" dirty="0"/>
              <a:t>초의 길이 열리는 애니메이션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상호작용 대상 </a:t>
            </a:r>
            <a:r>
              <a:rPr lang="en-US" altLang="ko-KR" sz="1200" dirty="0"/>
              <a:t>: </a:t>
            </a:r>
            <a:r>
              <a:rPr lang="ko-KR" altLang="en-US" sz="1200" dirty="0"/>
              <a:t>베이스</a:t>
            </a:r>
            <a:r>
              <a:rPr lang="en-US" altLang="ko-KR" sz="1200" dirty="0"/>
              <a:t> – </a:t>
            </a:r>
            <a:r>
              <a:rPr lang="ko-KR" altLang="en-US" sz="1200" dirty="0"/>
              <a:t>바위</a:t>
            </a:r>
            <a:br>
              <a:rPr lang="en-US" altLang="ko-KR" sz="1200" dirty="0"/>
            </a:br>
            <a:r>
              <a:rPr lang="en-US" altLang="ko-KR" sz="1200" dirty="0"/>
              <a:t>			1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 err="1"/>
              <a:t>주차바</a:t>
            </a:r>
            <a:br>
              <a:rPr lang="en-US" altLang="ko-KR" sz="1200" dirty="0"/>
            </a:br>
            <a:r>
              <a:rPr lang="en-US" altLang="ko-KR" sz="1200" dirty="0"/>
              <a:t>			2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/>
              <a:t>공원 </a:t>
            </a:r>
            <a:r>
              <a:rPr lang="en-US" altLang="ko-KR" sz="1200" dirty="0"/>
              <a:t>keep out </a:t>
            </a:r>
            <a:r>
              <a:rPr lang="ko-KR" altLang="en-US" sz="1200" dirty="0"/>
              <a:t>선</a:t>
            </a:r>
            <a:br>
              <a:rPr lang="en-US" altLang="ko-KR" sz="1200" dirty="0"/>
            </a:br>
            <a:r>
              <a:rPr lang="en-US" altLang="ko-KR" sz="1200" dirty="0"/>
              <a:t>			3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/>
              <a:t>자동차 더미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" panose="020B0604020202020204" pitchFamily="34" charset="0"/>
              </a:rPr>
              <a:t>상호작용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AE3CF0-C980-410D-AD3C-8464FDBBBEE4}"/>
              </a:ext>
            </a:extLst>
          </p:cNvPr>
          <p:cNvCxnSpPr>
            <a:cxnSpLocks/>
          </p:cNvCxnSpPr>
          <p:nvPr/>
        </p:nvCxnSpPr>
        <p:spPr>
          <a:xfrm>
            <a:off x="2029443" y="1464930"/>
            <a:ext cx="23906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B13A99-9BF5-4D5B-8EDE-D16ADB4A3B6A}"/>
              </a:ext>
            </a:extLst>
          </p:cNvPr>
          <p:cNvCxnSpPr>
            <a:cxnSpLocks/>
          </p:cNvCxnSpPr>
          <p:nvPr/>
        </p:nvCxnSpPr>
        <p:spPr>
          <a:xfrm>
            <a:off x="2029443" y="1499586"/>
            <a:ext cx="27781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623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많은 수의 좀비로 메모리 관리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현재 한 웨이브 당 </a:t>
            </a:r>
            <a:r>
              <a:rPr lang="en-US" altLang="ko-KR" sz="1200" dirty="0"/>
              <a:t>100</a:t>
            </a:r>
            <a:r>
              <a:rPr lang="ko-KR" altLang="en-US" sz="1200" dirty="0"/>
              <a:t>마리 예정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많은 </a:t>
            </a:r>
            <a:r>
              <a:rPr kumimoji="0" lang="ko-KR" altLang="en-US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개채수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GeeGee 하비 :: 월드워z 게임을 구매했다. 소감 및 리뷰 - 생각없이 할만한 좀비게임">
            <a:extLst>
              <a:ext uri="{FF2B5EF4-FFF2-40B4-BE49-F238E27FC236}">
                <a16:creationId xmlns:a16="http://schemas.microsoft.com/office/drawing/2014/main" id="{C02FE106-6B0A-454A-B278-8E25651E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73" y="2475835"/>
            <a:ext cx="5304393" cy="297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23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캐릭터 </a:t>
            </a:r>
            <a:r>
              <a:rPr lang="en-US" altLang="ko-KR" sz="1200" dirty="0"/>
              <a:t>/ </a:t>
            </a:r>
            <a:r>
              <a:rPr lang="ko-KR" altLang="en-US" sz="1200" dirty="0"/>
              <a:t>적 이동 알고리즘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최단 경로 찾기 알고리즘 </a:t>
            </a:r>
            <a:r>
              <a:rPr lang="en-US" altLang="ko-KR" sz="1200"/>
              <a:t>– A-Star </a:t>
            </a:r>
            <a:r>
              <a:rPr lang="ko-KR" altLang="en-US" sz="1200"/>
              <a:t>변형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경로 찾기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8BDC4-D680-4495-B453-BCDBDD9B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74" y="1858099"/>
            <a:ext cx="4142595" cy="42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7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컨셉 설명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6" y="24600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checkpoint </a:t>
            </a:r>
            <a:r>
              <a:rPr lang="ko-KR" altLang="en-US" dirty="0"/>
              <a:t>내 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몰려드는 </a:t>
            </a:r>
            <a:r>
              <a:rPr lang="ko-KR" altLang="en-US" dirty="0">
                <a:solidFill>
                  <a:srgbClr val="FF0000"/>
                </a:solidFill>
              </a:rPr>
              <a:t>다량</a:t>
            </a:r>
            <a:r>
              <a:rPr lang="ko-KR" altLang="en-US" dirty="0"/>
              <a:t>의 좀비를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디펜스</a:t>
            </a:r>
            <a:r>
              <a:rPr lang="ko-KR" altLang="en-US" dirty="0"/>
              <a:t>를 통해 방어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Camera - checkpoint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9E1347-28D7-4063-9469-88830234BD18}"/>
              </a:ext>
            </a:extLst>
          </p:cNvPr>
          <p:cNvGrpSpPr/>
          <p:nvPr/>
        </p:nvGrpSpPr>
        <p:grpSpPr>
          <a:xfrm>
            <a:off x="1851798" y="1858099"/>
            <a:ext cx="5399234" cy="3435796"/>
            <a:chOff x="5811634" y="2048485"/>
            <a:chExt cx="5778839" cy="328108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05628C8-52C5-43D1-9A5B-00F02E695938}"/>
                </a:ext>
              </a:extLst>
            </p:cNvPr>
            <p:cNvSpPr/>
            <p:nvPr/>
          </p:nvSpPr>
          <p:spPr>
            <a:xfrm>
              <a:off x="5811634" y="2048485"/>
              <a:ext cx="5778839" cy="328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0C8C5E5-4C4C-49D2-96D1-63B22DFA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59" y="2087984"/>
              <a:ext cx="5692588" cy="3202081"/>
            </a:xfrm>
            <a:prstGeom prst="rect">
              <a:avLst/>
            </a:prstGeom>
          </p:spPr>
        </p:pic>
      </p:grpSp>
      <p:pic>
        <p:nvPicPr>
          <p:cNvPr id="19" name="그림 18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FD11A6D6-78A4-4BE9-909F-914C94CDC8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8CCFEDAA-0E96-4872-B7FE-C73B9CBB7049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    </a:t>
            </a:r>
            <a:r>
              <a:rPr lang="ko-KR" altLang="en-US" sz="1100" b="1" dirty="0"/>
              <a:t>컨셉 설명</a:t>
            </a:r>
            <a:endParaRPr lang="en-US" altLang="ko-KR" sz="1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7477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적 </a:t>
            </a:r>
            <a:r>
              <a:rPr lang="ko-KR" altLang="en-US" sz="1200" dirty="0" err="1"/>
              <a:t>상황별</a:t>
            </a:r>
            <a:r>
              <a:rPr lang="ko-KR" altLang="en-US" sz="1200" dirty="0"/>
              <a:t> 알고리즘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시 최단거리로 이동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조우 시 다시 </a:t>
            </a:r>
            <a:r>
              <a:rPr lang="ko-KR" altLang="en-US" sz="1200" dirty="0" err="1"/>
              <a:t>길찾기</a:t>
            </a:r>
            <a:r>
              <a:rPr lang="ko-KR" altLang="en-US" sz="1200" dirty="0"/>
              <a:t> 시도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길찾기</a:t>
            </a:r>
            <a:r>
              <a:rPr lang="ko-KR" altLang="en-US" sz="1200" dirty="0"/>
              <a:t> 결과가 실패하면 플레이어 설치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파괴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DDECA-E195-4159-B3BD-ED0B037D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84" y="2232766"/>
            <a:ext cx="5101529" cy="31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42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맵기준</a:t>
            </a:r>
            <a:r>
              <a:rPr lang="ko-KR" altLang="en-US" sz="1200" dirty="0"/>
              <a:t> </a:t>
            </a:r>
            <a:r>
              <a:rPr lang="en-US" altLang="ko-KR" sz="1200" dirty="0"/>
              <a:t>120X120 </a:t>
            </a:r>
            <a:r>
              <a:rPr lang="ko-KR" altLang="en-US" sz="1200" dirty="0"/>
              <a:t>배열에서 </a:t>
            </a:r>
            <a:r>
              <a:rPr lang="en-US" altLang="ko-KR" sz="1200" dirty="0"/>
              <a:t>A*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맵과</a:t>
            </a:r>
            <a:r>
              <a:rPr lang="ko-KR" altLang="en-US" sz="1200" dirty="0"/>
              <a:t> 플레이 </a:t>
            </a:r>
            <a:r>
              <a:rPr lang="ko-KR" altLang="en-US" sz="1200" dirty="0" err="1"/>
              <a:t>맵이</a:t>
            </a:r>
            <a:r>
              <a:rPr lang="ko-KR" altLang="en-US" sz="1200" dirty="0"/>
              <a:t> 따로 존재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A*</a:t>
            </a:r>
            <a:r>
              <a:rPr lang="ko-KR" altLang="en-US" sz="1200" dirty="0"/>
              <a:t>를 사용한 후 플레이어 </a:t>
            </a:r>
            <a:r>
              <a:rPr lang="ko-KR" altLang="en-US" sz="1200" dirty="0" err="1"/>
              <a:t>바리게이트에</a:t>
            </a:r>
            <a:r>
              <a:rPr lang="ko-KR" altLang="en-US" sz="1200" dirty="0"/>
              <a:t> 막힐 시 다시 플레이 </a:t>
            </a:r>
            <a:r>
              <a:rPr lang="ko-KR" altLang="en-US" sz="1200" dirty="0" err="1"/>
              <a:t>맵에서로</a:t>
            </a:r>
            <a:r>
              <a:rPr lang="ko-KR" altLang="en-US" sz="1200" dirty="0"/>
              <a:t> 데이터 갱신 시켜 </a:t>
            </a:r>
            <a:r>
              <a:rPr lang="en-US" altLang="ko-KR" sz="1200" dirty="0"/>
              <a:t>A*</a:t>
            </a:r>
            <a:r>
              <a:rPr lang="ko-KR" altLang="en-US" sz="1200" dirty="0"/>
              <a:t>를 활용한다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A* </a:t>
            </a:r>
            <a:r>
              <a:rPr lang="ko-KR" altLang="en-US" sz="2400" b="1" dirty="0">
                <a:latin typeface="Arial Unicode MS"/>
              </a:rPr>
              <a:t>알고리즘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624" y="2898516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473727" y="2123612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latin typeface="Arial Unicode MS"/>
              </a:rPr>
              <a:t>좀비용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3788D-EEEE-4931-AC52-7C3DD5B17D70}"/>
              </a:ext>
            </a:extLst>
          </p:cNvPr>
          <p:cNvSpPr txBox="1"/>
          <p:nvPr/>
        </p:nvSpPr>
        <p:spPr>
          <a:xfrm>
            <a:off x="5437639" y="2095637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실제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AFA091A-9A5A-486F-B38E-3BD8DC35A124}"/>
              </a:ext>
            </a:extLst>
          </p:cNvPr>
          <p:cNvCxnSpPr>
            <a:stCxn id="9" idx="3"/>
            <a:endCxn id="7" idx="3"/>
          </p:cNvCxnSpPr>
          <p:nvPr/>
        </p:nvCxnSpPr>
        <p:spPr>
          <a:xfrm>
            <a:off x="2519301" y="3129855"/>
            <a:ext cx="821951" cy="920315"/>
          </a:xfrm>
          <a:prstGeom prst="bentConnector3">
            <a:avLst>
              <a:gd name="adj1" fmla="val 20862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49606" y="3838819"/>
            <a:ext cx="431321" cy="42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41908" cy="920312"/>
          </a:xfrm>
          <a:prstGeom prst="bentConnector3">
            <a:avLst>
              <a:gd name="adj1" fmla="val 13117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곱하기 기호 58">
            <a:extLst>
              <a:ext uri="{FF2B5EF4-FFF2-40B4-BE49-F238E27FC236}">
                <a16:creationId xmlns:a16="http://schemas.microsoft.com/office/drawing/2014/main" id="{53DBB838-0CAD-4922-8D1D-821EF558CA1E}"/>
              </a:ext>
            </a:extLst>
          </p:cNvPr>
          <p:cNvSpPr/>
          <p:nvPr/>
        </p:nvSpPr>
        <p:spPr>
          <a:xfrm>
            <a:off x="6401082" y="3872587"/>
            <a:ext cx="328368" cy="35516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697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맵기준</a:t>
            </a:r>
            <a:r>
              <a:rPr lang="ko-KR" altLang="en-US" sz="1200" dirty="0"/>
              <a:t> </a:t>
            </a:r>
            <a:r>
              <a:rPr lang="en-US" altLang="ko-KR" sz="1200" dirty="0"/>
              <a:t>120X120 </a:t>
            </a:r>
            <a:r>
              <a:rPr lang="ko-KR" altLang="en-US" sz="1200" dirty="0"/>
              <a:t>배열에서 </a:t>
            </a:r>
            <a:r>
              <a:rPr lang="en-US" altLang="ko-KR" sz="1200" dirty="0"/>
              <a:t>A*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맵과</a:t>
            </a:r>
            <a:r>
              <a:rPr lang="ko-KR" altLang="en-US" sz="1200" dirty="0"/>
              <a:t> 플레이 </a:t>
            </a:r>
            <a:r>
              <a:rPr lang="ko-KR" altLang="en-US" sz="1200" dirty="0" err="1"/>
              <a:t>맵이</a:t>
            </a:r>
            <a:r>
              <a:rPr lang="ko-KR" altLang="en-US" sz="1200" dirty="0"/>
              <a:t> 따로 존재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좀비용 </a:t>
            </a:r>
            <a:r>
              <a:rPr lang="ko-KR" altLang="en-US" sz="1200" dirty="0" err="1"/>
              <a:t>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A*</a:t>
            </a:r>
            <a:r>
              <a:rPr lang="ko-KR" altLang="en-US" sz="1200" dirty="0"/>
              <a:t>를 사용한 후 플레이어 </a:t>
            </a:r>
            <a:r>
              <a:rPr lang="ko-KR" altLang="en-US" sz="1200" dirty="0" err="1"/>
              <a:t>바리게이트에</a:t>
            </a:r>
            <a:r>
              <a:rPr lang="ko-KR" altLang="en-US" sz="1200" dirty="0"/>
              <a:t> 막힐 시 다시 플레이 </a:t>
            </a:r>
            <a:r>
              <a:rPr lang="ko-KR" altLang="en-US" sz="1200" dirty="0" err="1"/>
              <a:t>맵에서로</a:t>
            </a:r>
            <a:r>
              <a:rPr lang="ko-KR" altLang="en-US" sz="1200" dirty="0"/>
              <a:t> 데이터 갱신 시켜 </a:t>
            </a:r>
            <a:r>
              <a:rPr lang="en-US" altLang="ko-KR" sz="1200" dirty="0"/>
              <a:t>A*</a:t>
            </a:r>
            <a:r>
              <a:rPr lang="ko-KR" altLang="en-US" sz="1200" dirty="0"/>
              <a:t>를 활용한다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A* </a:t>
            </a:r>
            <a:r>
              <a:rPr lang="ko-KR" altLang="en-US" sz="2400" b="1" dirty="0">
                <a:latin typeface="Arial Unicode MS"/>
              </a:rPr>
              <a:t>알고리즘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624" y="2898516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473727" y="2123612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latin typeface="Arial Unicode MS"/>
              </a:rPr>
              <a:t>좀비용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3788D-EEEE-4931-AC52-7C3DD5B17D70}"/>
              </a:ext>
            </a:extLst>
          </p:cNvPr>
          <p:cNvSpPr txBox="1"/>
          <p:nvPr/>
        </p:nvSpPr>
        <p:spPr>
          <a:xfrm>
            <a:off x="5437639" y="2095637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실제 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AFA091A-9A5A-486F-B38E-3BD8DC35A12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19301" y="3129855"/>
            <a:ext cx="1348310" cy="920312"/>
          </a:xfrm>
          <a:prstGeom prst="bentConnector3">
            <a:avLst>
              <a:gd name="adj1" fmla="val 12869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3716649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좀비들은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정보를 전달 받는다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마리의 좀비가 만약 위치를 갱신 했다면 다른 모든 좀비들도 위치를 갱신하여 </a:t>
            </a:r>
            <a:r>
              <a:rPr lang="en-US" altLang="ko-KR" sz="1200" dirty="0"/>
              <a:t>A*</a:t>
            </a:r>
            <a:r>
              <a:rPr lang="ko-KR" altLang="en-US" sz="1200" dirty="0"/>
              <a:t>를 적용한다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옆의 사진에서는 </a:t>
            </a:r>
            <a:r>
              <a:rPr lang="en-US" altLang="ko-KR" sz="1200" dirty="0"/>
              <a:t>A</a:t>
            </a:r>
            <a:r>
              <a:rPr lang="ko-KR" altLang="en-US" sz="1200" dirty="0"/>
              <a:t>좀비가 공격 상태가 된 이후  </a:t>
            </a:r>
            <a:endParaRPr lang="en-US" altLang="ko-KR" sz="1200" dirty="0"/>
          </a:p>
          <a:p>
            <a:r>
              <a:rPr lang="en-US" altLang="ko-KR" sz="1200" dirty="0"/>
              <a:t>        B</a:t>
            </a:r>
            <a:r>
              <a:rPr lang="ko-KR" altLang="en-US" sz="1200" dirty="0"/>
              <a:t>좀비가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메시지를 받아 갱신을 한 모습이다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FSM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6661" y="3802428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678010" y="2170561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1C2477-9591-4A7F-8FBD-C2B03267DC10}"/>
              </a:ext>
            </a:extLst>
          </p:cNvPr>
          <p:cNvSpPr txBox="1"/>
          <p:nvPr/>
        </p:nvSpPr>
        <p:spPr>
          <a:xfrm>
            <a:off x="5597728" y="2164725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B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2F399-BC45-43A1-9E74-DF538869BCD0}"/>
              </a:ext>
            </a:extLst>
          </p:cNvPr>
          <p:cNvSpPr txBox="1"/>
          <p:nvPr/>
        </p:nvSpPr>
        <p:spPr>
          <a:xfrm>
            <a:off x="4041836" y="362747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61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좀비들은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정보를 전달 받는다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한 마리의 좀비가 만약 위치를 갱신 했다면 다른 모든 좀비들도 위치를 갱신하여 </a:t>
            </a:r>
            <a:r>
              <a:rPr lang="en-US" altLang="ko-KR" sz="1200" dirty="0"/>
              <a:t>A*</a:t>
            </a:r>
            <a:r>
              <a:rPr lang="ko-KR" altLang="en-US" sz="1200" dirty="0"/>
              <a:t>를 적용한다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옆의 사진에서는 </a:t>
            </a:r>
            <a:r>
              <a:rPr lang="en-US" altLang="ko-KR" sz="1200" dirty="0"/>
              <a:t>A</a:t>
            </a:r>
            <a:r>
              <a:rPr lang="ko-KR" altLang="en-US" sz="1200" dirty="0"/>
              <a:t>좀비가 공격 상태가 된 이후  </a:t>
            </a:r>
            <a:endParaRPr lang="en-US" altLang="ko-KR" sz="1200" dirty="0"/>
          </a:p>
          <a:p>
            <a:r>
              <a:rPr lang="en-US" altLang="ko-KR" sz="1200" dirty="0"/>
              <a:t>        B</a:t>
            </a:r>
            <a:r>
              <a:rPr lang="ko-KR" altLang="en-US" sz="1200" dirty="0"/>
              <a:t>좀비가 </a:t>
            </a:r>
            <a:r>
              <a:rPr lang="en-US" altLang="ko-KR" sz="1200" dirty="0"/>
              <a:t>FSM</a:t>
            </a:r>
            <a:r>
              <a:rPr lang="ko-KR" altLang="en-US" sz="1200" dirty="0"/>
              <a:t>을 통해 메시지를 받아 갱신을 한 모습이다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AI – FSM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7D8E4D-31CE-44D3-9D7E-E41E2499EFAD}"/>
              </a:ext>
            </a:extLst>
          </p:cNvPr>
          <p:cNvSpPr/>
          <p:nvPr/>
        </p:nvSpPr>
        <p:spPr>
          <a:xfrm>
            <a:off x="1984607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63531-0C98-4C1C-8DF9-888D877978F2}"/>
              </a:ext>
            </a:extLst>
          </p:cNvPr>
          <p:cNvSpPr/>
          <p:nvPr/>
        </p:nvSpPr>
        <p:spPr>
          <a:xfrm>
            <a:off x="2570447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6EA85-B0A7-417A-87A8-CE9D34EA674D}"/>
              </a:ext>
            </a:extLst>
          </p:cNvPr>
          <p:cNvSpPr/>
          <p:nvPr/>
        </p:nvSpPr>
        <p:spPr>
          <a:xfrm>
            <a:off x="3001768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619DEF-CC2B-4392-8E13-B0CFEC5142A5}"/>
              </a:ext>
            </a:extLst>
          </p:cNvPr>
          <p:cNvSpPr/>
          <p:nvPr/>
        </p:nvSpPr>
        <p:spPr>
          <a:xfrm>
            <a:off x="3433089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E20C6-B54D-4CFA-8758-59B88D8BB7DF}"/>
              </a:ext>
            </a:extLst>
          </p:cNvPr>
          <p:cNvSpPr/>
          <p:nvPr/>
        </p:nvSpPr>
        <p:spPr>
          <a:xfrm>
            <a:off x="2570447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F154-C05A-4FA4-954F-3EB477FDFCC9}"/>
              </a:ext>
            </a:extLst>
          </p:cNvPr>
          <p:cNvSpPr/>
          <p:nvPr/>
        </p:nvSpPr>
        <p:spPr>
          <a:xfrm>
            <a:off x="2570446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58959-629C-4517-844F-EBD26931B9E2}"/>
              </a:ext>
            </a:extLst>
          </p:cNvPr>
          <p:cNvSpPr/>
          <p:nvPr/>
        </p:nvSpPr>
        <p:spPr>
          <a:xfrm>
            <a:off x="3001767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8BC090-E680-44AB-BBFD-CEFA891680C7}"/>
              </a:ext>
            </a:extLst>
          </p:cNvPr>
          <p:cNvSpPr/>
          <p:nvPr/>
        </p:nvSpPr>
        <p:spPr>
          <a:xfrm>
            <a:off x="3433089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4E7EB559-FC15-4AFC-B557-57FBFD0B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02" y="3926345"/>
            <a:ext cx="247650" cy="247650"/>
          </a:xfrm>
          <a:prstGeom prst="rect">
            <a:avLst/>
          </a:prstGeom>
        </p:spPr>
      </p:pic>
      <p:pic>
        <p:nvPicPr>
          <p:cNvPr id="9" name="그래픽 8" descr="괴물 단색으로 채워진">
            <a:extLst>
              <a:ext uri="{FF2B5EF4-FFF2-40B4-BE49-F238E27FC236}">
                <a16:creationId xmlns:a16="http://schemas.microsoft.com/office/drawing/2014/main" id="{0CECAED7-21B1-4884-9642-740DDF084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6661" y="3802428"/>
            <a:ext cx="462677" cy="4626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E2BAA3-AC3A-4681-8C52-331822E2FF74}"/>
              </a:ext>
            </a:extLst>
          </p:cNvPr>
          <p:cNvSpPr txBox="1"/>
          <p:nvPr/>
        </p:nvSpPr>
        <p:spPr>
          <a:xfrm>
            <a:off x="2678010" y="2170561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A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D7343-41E6-462F-AD3C-B271AFCA221D}"/>
              </a:ext>
            </a:extLst>
          </p:cNvPr>
          <p:cNvSpPr/>
          <p:nvPr/>
        </p:nvSpPr>
        <p:spPr>
          <a:xfrm>
            <a:off x="4904325" y="2843578"/>
            <a:ext cx="2488397" cy="2380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634F0EB-527E-4257-B9F7-3734043BA921}"/>
              </a:ext>
            </a:extLst>
          </p:cNvPr>
          <p:cNvSpPr/>
          <p:nvPr/>
        </p:nvSpPr>
        <p:spPr>
          <a:xfrm>
            <a:off x="5490165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F6BE6-1520-44FC-9B80-5FC11EC45271}"/>
              </a:ext>
            </a:extLst>
          </p:cNvPr>
          <p:cNvSpPr/>
          <p:nvPr/>
        </p:nvSpPr>
        <p:spPr>
          <a:xfrm>
            <a:off x="5921486" y="3416130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706957-C6EF-4D5F-8E12-F8857C4C0F95}"/>
              </a:ext>
            </a:extLst>
          </p:cNvPr>
          <p:cNvSpPr/>
          <p:nvPr/>
        </p:nvSpPr>
        <p:spPr>
          <a:xfrm>
            <a:off x="6352807" y="3416129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99FCC-AD3F-43C7-81FF-D0109F99AEDA}"/>
              </a:ext>
            </a:extLst>
          </p:cNvPr>
          <p:cNvSpPr/>
          <p:nvPr/>
        </p:nvSpPr>
        <p:spPr>
          <a:xfrm>
            <a:off x="5490165" y="383882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417673-B25A-4582-8FD7-B78EDBF42A27}"/>
              </a:ext>
            </a:extLst>
          </p:cNvPr>
          <p:cNvSpPr/>
          <p:nvPr/>
        </p:nvSpPr>
        <p:spPr>
          <a:xfrm>
            <a:off x="5490164" y="4261514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CE8707-8F45-4052-8B09-405885ED1F33}"/>
              </a:ext>
            </a:extLst>
          </p:cNvPr>
          <p:cNvSpPr/>
          <p:nvPr/>
        </p:nvSpPr>
        <p:spPr>
          <a:xfrm>
            <a:off x="5921485" y="4261516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28347-F250-46C8-9553-C90D0F2EF649}"/>
              </a:ext>
            </a:extLst>
          </p:cNvPr>
          <p:cNvSpPr/>
          <p:nvPr/>
        </p:nvSpPr>
        <p:spPr>
          <a:xfrm>
            <a:off x="6352807" y="4261518"/>
            <a:ext cx="431321" cy="422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래픽 53" descr="남자 단색으로 채워진">
            <a:extLst>
              <a:ext uri="{FF2B5EF4-FFF2-40B4-BE49-F238E27FC236}">
                <a16:creationId xmlns:a16="http://schemas.microsoft.com/office/drawing/2014/main" id="{117D796F-901B-48A2-A0E8-294AD4F75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320" y="3926345"/>
            <a:ext cx="247650" cy="247650"/>
          </a:xfrm>
          <a:prstGeom prst="rect">
            <a:avLst/>
          </a:prstGeom>
        </p:spPr>
      </p:pic>
      <p:pic>
        <p:nvPicPr>
          <p:cNvPr id="55" name="그래픽 54" descr="괴물 단색으로 채워진">
            <a:extLst>
              <a:ext uri="{FF2B5EF4-FFF2-40B4-BE49-F238E27FC236}">
                <a16:creationId xmlns:a16="http://schemas.microsoft.com/office/drawing/2014/main" id="{4FE27C2F-1A75-4A0E-B11F-38DDDD7D7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6342" y="2898516"/>
            <a:ext cx="462677" cy="4626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02F541-E85D-4542-B6CE-7B3A8C707CBC}"/>
              </a:ext>
            </a:extLst>
          </p:cNvPr>
          <p:cNvSpPr/>
          <p:nvPr/>
        </p:nvSpPr>
        <p:spPr>
          <a:xfrm>
            <a:off x="6359989" y="3841472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1A7DA-FF0A-44FC-B6D5-929FBA8FBDA4}"/>
              </a:ext>
            </a:extLst>
          </p:cNvPr>
          <p:cNvSpPr/>
          <p:nvPr/>
        </p:nvSpPr>
        <p:spPr>
          <a:xfrm>
            <a:off x="3438461" y="3838818"/>
            <a:ext cx="431321" cy="422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399DA73-DC54-4B82-9C74-F55BEDA61C86}"/>
              </a:ext>
            </a:extLst>
          </p:cNvPr>
          <p:cNvCxnSpPr>
            <a:cxnSpLocks/>
            <a:stCxn id="55" idx="3"/>
            <a:endCxn id="45" idx="3"/>
          </p:cNvCxnSpPr>
          <p:nvPr/>
        </p:nvCxnSpPr>
        <p:spPr>
          <a:xfrm>
            <a:off x="5439019" y="3129855"/>
            <a:ext cx="1352291" cy="922965"/>
          </a:xfrm>
          <a:prstGeom prst="bentConnector3">
            <a:avLst>
              <a:gd name="adj1" fmla="val 1346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75D06-94CF-4D8B-848F-9F909928840F}"/>
              </a:ext>
            </a:extLst>
          </p:cNvPr>
          <p:cNvSpPr txBox="1"/>
          <p:nvPr/>
        </p:nvSpPr>
        <p:spPr>
          <a:xfrm>
            <a:off x="3401376" y="39407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1C2477-9591-4A7F-8FBD-C2B03267DC10}"/>
              </a:ext>
            </a:extLst>
          </p:cNvPr>
          <p:cNvSpPr txBox="1"/>
          <p:nvPr/>
        </p:nvSpPr>
        <p:spPr>
          <a:xfrm>
            <a:off x="5597728" y="2164725"/>
            <a:ext cx="151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Arial Unicode MS"/>
              </a:rPr>
              <a:t>B </a:t>
            </a:r>
            <a:r>
              <a:rPr lang="ko-KR" altLang="en-US" sz="2400" b="1" dirty="0">
                <a:latin typeface="Arial Unicode MS"/>
              </a:rPr>
              <a:t>좀비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2F399-BC45-43A1-9E74-DF538869BCD0}"/>
              </a:ext>
            </a:extLst>
          </p:cNvPr>
          <p:cNvSpPr txBox="1"/>
          <p:nvPr/>
        </p:nvSpPr>
        <p:spPr>
          <a:xfrm>
            <a:off x="4041836" y="362747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C3F09B-23CB-4318-8E8F-52421A2F8A07}"/>
              </a:ext>
            </a:extLst>
          </p:cNvPr>
          <p:cNvSpPr txBox="1"/>
          <p:nvPr/>
        </p:nvSpPr>
        <p:spPr>
          <a:xfrm>
            <a:off x="5298247" y="2782656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FSM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FECD6-4ABE-4F7A-BF3E-CBABD4790F86}"/>
              </a:ext>
            </a:extLst>
          </p:cNvPr>
          <p:cNvSpPr txBox="1"/>
          <p:nvPr/>
        </p:nvSpPr>
        <p:spPr>
          <a:xfrm>
            <a:off x="6321474" y="3958081"/>
            <a:ext cx="52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406179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각 거리</a:t>
            </a:r>
            <a:r>
              <a:rPr lang="en-US" altLang="ko-KR" sz="1200" dirty="0"/>
              <a:t>/</a:t>
            </a:r>
            <a:r>
              <a:rPr lang="ko-KR" altLang="en-US" sz="1200" dirty="0"/>
              <a:t>거점 에 들어가서 맵 타입이 </a:t>
            </a:r>
            <a:br>
              <a:rPr lang="en-US" altLang="ko-KR" sz="1200" dirty="0"/>
            </a:br>
            <a:r>
              <a:rPr lang="ko-KR" altLang="en-US" sz="1200" dirty="0"/>
              <a:t>바뀌면 갱신한다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맵 에 정해진 마리 수 지정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주기나 거리가 되었을 때 생성하며 큐에 전달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큐에서 작업 처리 </a:t>
            </a:r>
            <a:r>
              <a:rPr lang="en-US" altLang="ko-KR" sz="1200" dirty="0"/>
              <a:t>– </a:t>
            </a:r>
            <a:r>
              <a:rPr lang="ko-KR" altLang="en-US" sz="1200" dirty="0"/>
              <a:t>이게 그 뷰 </a:t>
            </a:r>
            <a:r>
              <a:rPr lang="ko-KR" altLang="en-US" sz="1200" dirty="0" err="1"/>
              <a:t>어쩌구</a:t>
            </a:r>
            <a:r>
              <a:rPr lang="ko-KR" altLang="en-US" sz="1200" dirty="0"/>
              <a:t> 처리</a:t>
            </a:r>
            <a:r>
              <a:rPr lang="en-US" altLang="ko-KR" sz="1200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초에 </a:t>
            </a:r>
            <a:r>
              <a:rPr lang="en-US" altLang="ko-KR" sz="1200" dirty="0"/>
              <a:t>4</a:t>
            </a:r>
            <a:r>
              <a:rPr lang="ko-KR" altLang="en-US" sz="1200" dirty="0"/>
              <a:t>마리 이상 </a:t>
            </a:r>
            <a:r>
              <a:rPr lang="ko-KR" altLang="en-US" sz="1200" dirty="0" err="1"/>
              <a:t>스폰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거점 별 </a:t>
            </a:r>
            <a:r>
              <a:rPr lang="ko-KR" altLang="en-US" sz="1200" dirty="0" err="1"/>
              <a:t>마리수</a:t>
            </a:r>
            <a:r>
              <a:rPr lang="ko-KR" altLang="en-US" sz="1200" dirty="0"/>
              <a:t> 만큼 미리 선언 후 관리 </a:t>
            </a:r>
            <a:r>
              <a:rPr lang="en-US" altLang="ko-KR" sz="1200" dirty="0"/>
              <a:t>(</a:t>
            </a:r>
            <a:r>
              <a:rPr lang="ko-KR" altLang="en-US" sz="1200" dirty="0"/>
              <a:t>고정 크기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좀비는 죽어도 삭제가 아니라 초기화만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좀비 </a:t>
            </a:r>
            <a:r>
              <a:rPr lang="ko-KR" altLang="en-US" sz="2400" b="1" dirty="0" err="1">
                <a:latin typeface="Arial Unicode MS"/>
              </a:rPr>
              <a:t>스폰</a:t>
            </a:r>
            <a:r>
              <a:rPr lang="en-US" altLang="ko-KR" sz="2400" b="1" dirty="0">
                <a:latin typeface="Arial Unicode MS"/>
              </a:rPr>
              <a:t> – </a:t>
            </a:r>
            <a:r>
              <a:rPr lang="ko-KR" altLang="en-US" sz="2400" b="1" dirty="0">
                <a:latin typeface="Arial Unicode MS"/>
              </a:rPr>
              <a:t>초기화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155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r>
              <a:rPr lang="ko-KR" altLang="en-US" sz="1200" strike="sngStrike" dirty="0"/>
              <a:t>정해진 </a:t>
            </a:r>
            <a:r>
              <a:rPr lang="ko-KR" altLang="en-US" sz="1200" strike="sngStrike" dirty="0" err="1"/>
              <a:t>맵에서</a:t>
            </a:r>
            <a:r>
              <a:rPr lang="ko-KR" altLang="en-US" sz="1200" strike="sngStrike" dirty="0"/>
              <a:t> 랜덤 선택</a:t>
            </a:r>
            <a:endParaRPr lang="en-US" altLang="ko-KR" sz="1200" strike="sngStrike" dirty="0"/>
          </a:p>
          <a:p>
            <a:endParaRPr lang="en-US" altLang="ko-KR" sz="1200" dirty="0"/>
          </a:p>
          <a:p>
            <a:r>
              <a:rPr lang="ko-KR" altLang="en-US" sz="1200" strike="sngStrike" dirty="0"/>
              <a:t>각 스테이지별 정해진 맵 </a:t>
            </a:r>
            <a:r>
              <a:rPr lang="en-US" altLang="ko-KR" sz="1200" strike="sngStrike" dirty="0"/>
              <a:t>10</a:t>
            </a:r>
            <a:r>
              <a:rPr lang="ko-KR" altLang="en-US" sz="1200" strike="sngStrike" dirty="0"/>
              <a:t>가지 기획</a:t>
            </a:r>
            <a:endParaRPr lang="en-US" altLang="ko-KR" sz="1200" strike="sngStrike" dirty="0"/>
          </a:p>
          <a:p>
            <a:endParaRPr lang="en-US" altLang="ko-KR" sz="1200" dirty="0"/>
          </a:p>
          <a:p>
            <a:r>
              <a:rPr lang="ko-KR" altLang="en-US" sz="1200" strike="sngStrike" dirty="0"/>
              <a:t>정해진 패턴을 숙지해 공략하는 재미</a:t>
            </a:r>
            <a:endParaRPr lang="en-US" altLang="ko-KR" sz="1200" strike="sngStrik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BD192BEC-5F80-43E3-BB49-4E839EFC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57" y="1953615"/>
            <a:ext cx="2181225" cy="2340610"/>
          </a:xfrm>
          <a:prstGeom prst="rect">
            <a:avLst/>
          </a:prstGeom>
        </p:spPr>
      </p:pic>
      <p:pic>
        <p:nvPicPr>
          <p:cNvPr id="10" name="그림 9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AFBB5DE-813A-4ED5-ACA2-0ADAFC56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718" y="2000922"/>
            <a:ext cx="2076450" cy="2245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E27571-B9EA-4409-991E-1192C3E3C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680" y="4466497"/>
            <a:ext cx="2419350" cy="21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4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출발점과 도착점을 지정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두개를 잇는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연결 </a:t>
            </a:r>
            <a:r>
              <a:rPr lang="ko-KR" altLang="en-US" sz="1200" dirty="0" err="1"/>
              <a:t>되있는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곡선을 통해 막힌 통로는 생성하지 않음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베지어</a:t>
            </a:r>
            <a:r>
              <a:rPr lang="ko-KR" altLang="en-US" sz="1200" dirty="0"/>
              <a:t> 곡선 주변에 </a:t>
            </a:r>
            <a:r>
              <a:rPr lang="ko-KR" altLang="en-US" sz="1200" dirty="0" err="1"/>
              <a:t>바리게이트</a:t>
            </a:r>
            <a:r>
              <a:rPr lang="ko-KR" altLang="en-US" sz="1200" dirty="0"/>
              <a:t> 및 조형물 자동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자동 생성 기준은 랜덤확률 값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B9964-6723-4E63-ACF3-7F1F6E21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82" y="2428198"/>
            <a:ext cx="4631779" cy="29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81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맵 전역에 랜덤 점 연결한 </a:t>
            </a:r>
            <a:r>
              <a:rPr lang="ko-KR" altLang="en-US" sz="1200" dirty="0" err="1"/>
              <a:t>베지어</a:t>
            </a:r>
            <a:r>
              <a:rPr lang="ko-KR" altLang="en-US" sz="1200" dirty="0"/>
              <a:t> 곡선으로 미로 경로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 중 하 </a:t>
            </a:r>
            <a:r>
              <a:rPr lang="en-US" altLang="ko-KR" sz="1200" dirty="0"/>
              <a:t>2</a:t>
            </a:r>
            <a:r>
              <a:rPr lang="ko-KR" altLang="en-US" sz="1200" dirty="0"/>
              <a:t>개씩 곡선을 만들어 </a:t>
            </a:r>
            <a:r>
              <a:rPr lang="en-US" altLang="ko-KR" sz="1200" dirty="0"/>
              <a:t>6</a:t>
            </a:r>
            <a:r>
              <a:rPr lang="ko-KR" altLang="en-US" sz="1200" dirty="0"/>
              <a:t>개의 가지 생성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각 길목에 랜덤하게 생성 </a:t>
            </a:r>
            <a:r>
              <a:rPr lang="en-US" altLang="ko-KR" sz="1200" dirty="0"/>
              <a:t>/ </a:t>
            </a:r>
            <a:r>
              <a:rPr lang="ko-KR" altLang="en-US" sz="1200" dirty="0"/>
              <a:t>정해진 개수 생성까지  반복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겹쳐진 부분은 조형물로 대체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B9964-6723-4E63-ACF3-7F1F6E21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85" y="2367813"/>
            <a:ext cx="1771650" cy="1116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064CFF-5B7C-4F11-9B36-6B22F651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416" y="3709870"/>
            <a:ext cx="1781175" cy="1125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68B81-541B-4DC4-B407-8186C8CA2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885" y="5060182"/>
            <a:ext cx="1753235" cy="110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766325-E92B-4C76-9E62-D611A2673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868" y="3360353"/>
            <a:ext cx="2888674" cy="18242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6E65FC-341A-4BB7-97A4-1E67ECDB629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86535" y="2926296"/>
            <a:ext cx="506333" cy="134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23220-D6C3-48CD-846E-615B38C5659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703591" y="4272480"/>
            <a:ext cx="4892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6B34D3-299A-44A1-9AE4-5E16A559260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668120" y="4272480"/>
            <a:ext cx="524748" cy="1340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368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</a:t>
            </a:r>
            <a:r>
              <a:rPr lang="ko-KR" altLang="en-US" sz="1100" dirty="0"/>
              <a:t>유사 게임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    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연구 주제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852BF8-FB36-464A-8069-B18030B05D4F}"/>
              </a:ext>
            </a:extLst>
          </p:cNvPr>
          <p:cNvSpPr txBox="1"/>
          <p:nvPr/>
        </p:nvSpPr>
        <p:spPr>
          <a:xfrm>
            <a:off x="7719529" y="2510798"/>
            <a:ext cx="424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바리게이트를</a:t>
            </a:r>
            <a:r>
              <a:rPr lang="ko-KR" altLang="en-US" sz="1200" dirty="0"/>
              <a:t> 맵 마다 다른 방식으로 설치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최대한 적은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소모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/>
              <a:t>기본 빨간 </a:t>
            </a:r>
            <a:r>
              <a:rPr lang="ko-KR" altLang="en-US" sz="1200" dirty="0" err="1"/>
              <a:t>바리게이트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 err="1"/>
              <a:t>밴치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거점 </a:t>
            </a:r>
            <a:r>
              <a:rPr lang="en-US" altLang="ko-KR" sz="1200" dirty="0"/>
              <a:t>-  </a:t>
            </a:r>
            <a:r>
              <a:rPr lang="ko-KR" altLang="en-US" sz="1200" dirty="0"/>
              <a:t>폐차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A11D2-4919-4541-B05D-06788C147BCA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latin typeface="Arial Unicode MS"/>
              </a:rPr>
              <a:t>맵 생성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Factorio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BoxHead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Alien Swarm Reactive Drop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Yet Another Zombie Defense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8C4098E3-6AAF-4825-926E-4FCC9384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64" y="3919191"/>
            <a:ext cx="2655815" cy="12413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B1F848-34C8-42E4-9FA1-944CC0835DE4}"/>
              </a:ext>
            </a:extLst>
          </p:cNvPr>
          <p:cNvGrpSpPr/>
          <p:nvPr/>
        </p:nvGrpSpPr>
        <p:grpSpPr>
          <a:xfrm>
            <a:off x="2579555" y="2065388"/>
            <a:ext cx="1259632" cy="1248582"/>
            <a:chOff x="665747" y="1422009"/>
            <a:chExt cx="2526843" cy="257125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ADF398F-C758-44D8-8063-7D21F1778E8F}"/>
                </a:ext>
              </a:extLst>
            </p:cNvPr>
            <p:cNvSpPr/>
            <p:nvPr/>
          </p:nvSpPr>
          <p:spPr>
            <a:xfrm>
              <a:off x="665747" y="1422009"/>
              <a:ext cx="2526843" cy="2571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A4C75E9-343F-4125-86AC-C544C8583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609" y="1442457"/>
              <a:ext cx="2455117" cy="25303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5866D8-DC00-49E7-B538-099DB34CC080}"/>
              </a:ext>
            </a:extLst>
          </p:cNvPr>
          <p:cNvGrpSpPr/>
          <p:nvPr/>
        </p:nvGrpSpPr>
        <p:grpSpPr>
          <a:xfrm>
            <a:off x="4927962" y="2038664"/>
            <a:ext cx="2134367" cy="1280723"/>
            <a:chOff x="665747" y="1422009"/>
            <a:chExt cx="3542359" cy="257125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3CC592F-83C1-43B2-8723-8057E1302230}"/>
                </a:ext>
              </a:extLst>
            </p:cNvPr>
            <p:cNvSpPr/>
            <p:nvPr/>
          </p:nvSpPr>
          <p:spPr>
            <a:xfrm>
              <a:off x="665747" y="1422009"/>
              <a:ext cx="3542359" cy="2571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Picture 2" descr="박스헤드 2인용 [ 게임 ]">
              <a:extLst>
                <a:ext uri="{FF2B5EF4-FFF2-40B4-BE49-F238E27FC236}">
                  <a16:creationId xmlns:a16="http://schemas.microsoft.com/office/drawing/2014/main" id="{BEAF153A-AB7A-4FA2-B257-9EF49C64B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07" y="1481616"/>
              <a:ext cx="3366637" cy="24520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9799F3D-4B37-4D3C-B5B8-9F72DBB97C7B}"/>
              </a:ext>
            </a:extLst>
          </p:cNvPr>
          <p:cNvGrpSpPr/>
          <p:nvPr/>
        </p:nvGrpSpPr>
        <p:grpSpPr>
          <a:xfrm>
            <a:off x="4896621" y="3879773"/>
            <a:ext cx="2197048" cy="1280723"/>
            <a:chOff x="8264765" y="1044802"/>
            <a:chExt cx="2197048" cy="12807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3C9A9B2-96BC-461E-BBA5-9844CC9905AF}"/>
                </a:ext>
              </a:extLst>
            </p:cNvPr>
            <p:cNvSpPr/>
            <p:nvPr/>
          </p:nvSpPr>
          <p:spPr>
            <a:xfrm>
              <a:off x="8264765" y="1044802"/>
              <a:ext cx="2197048" cy="12807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3D0EEA6-521C-45EA-A558-722D6796C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1596" y="1076711"/>
              <a:ext cx="2163385" cy="1216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65C104C7-DAFF-4424-B150-AD7D3BFC9735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캐릭터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</a:t>
            </a:r>
            <a:r>
              <a:rPr lang="en-US" altLang="ko-KR" sz="1000" dirty="0"/>
              <a:t>  </a:t>
            </a:r>
            <a:r>
              <a:rPr lang="ko-KR" altLang="en-US" sz="1000" dirty="0" err="1"/>
              <a:t>스텟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/>
              <a:t>     </a:t>
            </a:r>
            <a:r>
              <a:rPr lang="ko-KR" altLang="en-US" sz="1000" dirty="0" err="1"/>
              <a:t>바운딩박스</a:t>
            </a: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 </a:t>
            </a:r>
            <a:r>
              <a:rPr lang="ko-KR" altLang="en-US" sz="1400" dirty="0"/>
              <a:t>연구 주제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0487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E0B38D56-CF49-47E9-A6B0-18A8E3E22828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Factorio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및 </a:t>
            </a:r>
            <a:r>
              <a:rPr lang="ko-KR" altLang="en-US" sz="1200" dirty="0" err="1"/>
              <a:t>터렛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디펜스 게임 </a:t>
            </a:r>
            <a:r>
              <a:rPr lang="en-US" altLang="ko-KR" sz="1200" dirty="0"/>
              <a:t>X</a:t>
            </a:r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탈출을 위한 거점 방어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터렛</a:t>
            </a:r>
            <a:r>
              <a:rPr lang="ko-KR" altLang="en-US" sz="1200" dirty="0"/>
              <a:t> 위주의 플레이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23" name="Picture 4" descr="한번 맛들이면 헤어나올수 없는 치0스 &amp;quot;팩 . 토 . 리 . 오&amp;quot;">
            <a:extLst>
              <a:ext uri="{FF2B5EF4-FFF2-40B4-BE49-F238E27FC236}">
                <a16:creationId xmlns:a16="http://schemas.microsoft.com/office/drawing/2014/main" id="{797F7273-C349-470A-8752-C8CEA2B2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4" y="1837027"/>
            <a:ext cx="5012086" cy="3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4B4-85A7-4EE6-B1A3-D479DC26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82" y="174023"/>
            <a:ext cx="9346035" cy="1325563"/>
          </a:xfrm>
        </p:spPr>
        <p:txBody>
          <a:bodyPr/>
          <a:lstStyle/>
          <a:p>
            <a:r>
              <a:rPr lang="ko-KR" altLang="en-US" b="1" dirty="0"/>
              <a:t>게임소개</a:t>
            </a:r>
            <a:r>
              <a:rPr lang="en-US" altLang="ko-KR" b="1" dirty="0"/>
              <a:t>	</a:t>
            </a:r>
            <a:r>
              <a:rPr lang="ko-KR" altLang="en-US" sz="1600" b="1" dirty="0"/>
              <a:t>유사 게임</a:t>
            </a:r>
            <a:endParaRPr lang="ko-KR" altLang="en-US" b="1" dirty="0"/>
          </a:p>
        </p:txBody>
      </p:sp>
      <p:pic>
        <p:nvPicPr>
          <p:cNvPr id="8" name="그림 7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0AC7B3A9-8CA8-4EFB-BD2E-4C5CF5D4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9714" flipH="1">
            <a:off x="211955" y="2769988"/>
            <a:ext cx="309167" cy="309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F44D4-3891-40A9-A622-75947BDE645B}"/>
              </a:ext>
            </a:extLst>
          </p:cNvPr>
          <p:cNvSpPr txBox="1"/>
          <p:nvPr/>
        </p:nvSpPr>
        <p:spPr>
          <a:xfrm>
            <a:off x="7719529" y="2510798"/>
            <a:ext cx="375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BoxHead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공통점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탑 뷰 카메라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바리게이트</a:t>
            </a:r>
            <a:r>
              <a:rPr lang="ko-KR" altLang="en-US" sz="1200" dirty="0"/>
              <a:t> 설치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 err="1"/>
              <a:t>설치물</a:t>
            </a:r>
            <a:r>
              <a:rPr lang="ko-KR" altLang="en-US" sz="1200" dirty="0"/>
              <a:t> 진로 영향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차이점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자유로운 이동 가능하나 장소 국한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2B24B-063D-4E40-8941-2CF5D816B4DC}"/>
              </a:ext>
            </a:extLst>
          </p:cNvPr>
          <p:cNvSpPr txBox="1"/>
          <p:nvPr/>
        </p:nvSpPr>
        <p:spPr>
          <a:xfrm>
            <a:off x="7719529" y="1722783"/>
            <a:ext cx="375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similar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game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0926D2-D95E-4494-A7E2-323F7E2C6AD0}"/>
              </a:ext>
            </a:extLst>
          </p:cNvPr>
          <p:cNvCxnSpPr/>
          <p:nvPr/>
        </p:nvCxnSpPr>
        <p:spPr>
          <a:xfrm>
            <a:off x="180149" y="1411705"/>
            <a:ext cx="11787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식물이(가) 표시된 사진&#10;&#10;자동 생성된 설명">
            <a:extLst>
              <a:ext uri="{FF2B5EF4-FFF2-40B4-BE49-F238E27FC236}">
                <a16:creationId xmlns:a16="http://schemas.microsoft.com/office/drawing/2014/main" id="{5764CE71-A1CB-451F-9309-43692DF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450" flipH="1">
            <a:off x="293869" y="178746"/>
            <a:ext cx="1015393" cy="101539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EC4FC87-8F5A-47D9-95CD-522BF245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4" y="1837027"/>
            <a:ext cx="4990090" cy="3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839CEAF8-47C3-4EC8-BCDF-4361224E1631}"/>
              </a:ext>
            </a:extLst>
          </p:cNvPr>
          <p:cNvSpPr txBox="1">
            <a:spLocks/>
          </p:cNvSpPr>
          <p:nvPr/>
        </p:nvSpPr>
        <p:spPr>
          <a:xfrm>
            <a:off x="180150" y="1858099"/>
            <a:ext cx="1424061" cy="4351338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게임소개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    </a:t>
            </a:r>
            <a:r>
              <a:rPr lang="ko-KR" altLang="en-US" sz="1100" dirty="0"/>
              <a:t>컨셉 설명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        </a:t>
            </a:r>
            <a:r>
              <a:rPr lang="ko-KR" altLang="en-US" sz="1100" b="1" dirty="0"/>
              <a:t>유사 게임</a:t>
            </a: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게임플레이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</a:t>
            </a:r>
            <a:r>
              <a:rPr lang="ko-KR" altLang="en-US" sz="1100" dirty="0"/>
              <a:t>흐름도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b="1" dirty="0"/>
              <a:t>   </a:t>
            </a:r>
            <a:r>
              <a:rPr lang="ko-KR" altLang="en-US" sz="1100" dirty="0"/>
              <a:t>플로우 차트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캐릭터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</a:t>
            </a:r>
            <a:r>
              <a:rPr lang="en-US" altLang="ko-KR" sz="1100" dirty="0"/>
              <a:t>  </a:t>
            </a:r>
            <a:r>
              <a:rPr lang="ko-KR" altLang="en-US" sz="1100" dirty="0" err="1"/>
              <a:t>스텟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     </a:t>
            </a:r>
            <a:r>
              <a:rPr lang="ko-KR" altLang="en-US" sz="1100" dirty="0" err="1"/>
              <a:t>바운딩박스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</a:t>
            </a:r>
            <a:r>
              <a:rPr lang="ko-KR" altLang="en-US" sz="1800" dirty="0"/>
              <a:t>연구 주제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362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1266</TotalTime>
  <Words>5137</Words>
  <Application>Microsoft Office PowerPoint</Application>
  <PresentationFormat>와이드스크린</PresentationFormat>
  <Paragraphs>2191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Arial Unicode MS</vt:lpstr>
      <vt:lpstr>맑은 고딕</vt:lpstr>
      <vt:lpstr>Arial</vt:lpstr>
      <vt:lpstr>Calibri</vt:lpstr>
      <vt:lpstr>Calibri Light</vt:lpstr>
      <vt:lpstr>Office Theme</vt:lpstr>
      <vt:lpstr>종합설계기획</vt:lpstr>
      <vt:lpstr>히스토리</vt:lpstr>
      <vt:lpstr>목차</vt:lpstr>
      <vt:lpstr>개발환경  </vt:lpstr>
      <vt:lpstr>게임소개 컨셉 설명</vt:lpstr>
      <vt:lpstr>게임소개 컨셉 설명</vt:lpstr>
      <vt:lpstr>게임소개 유사 게임</vt:lpstr>
      <vt:lpstr>게임소개 유사 게임</vt:lpstr>
      <vt:lpstr>게임소개 유사 게임</vt:lpstr>
      <vt:lpstr>게임소개 유사 게임</vt:lpstr>
      <vt:lpstr>게임소개 유사 게임</vt:lpstr>
      <vt:lpstr>게임플레이 흐름도</vt:lpstr>
      <vt:lpstr>게임플레이 흐름도</vt:lpstr>
      <vt:lpstr>게임플레이 흐름도</vt:lpstr>
      <vt:lpstr>게임플레이 흐름도</vt:lpstr>
      <vt:lpstr>게임플레이 흐름도</vt:lpstr>
      <vt:lpstr>게임 플레이 </vt:lpstr>
      <vt:lpstr>게임 플레이 </vt:lpstr>
      <vt:lpstr>게임 플레이 </vt:lpstr>
      <vt:lpstr>게임 플레이 </vt:lpstr>
      <vt:lpstr>게임 플레이 </vt:lpstr>
      <vt:lpstr>게임플레이 </vt:lpstr>
      <vt:lpstr>게임플레이 </vt:lpstr>
      <vt:lpstr>게임플레이 </vt:lpstr>
      <vt:lpstr>게임플레이 플로우차트 scene</vt:lpstr>
      <vt:lpstr>게임플레이 플로우차트 scene</vt:lpstr>
      <vt:lpstr>캐릭터  스텟 - HP</vt:lpstr>
      <vt:lpstr>캐릭터   스텟 – 특수 HP</vt:lpstr>
      <vt:lpstr>캐릭터   스텟</vt:lpstr>
      <vt:lpstr>캐릭터   스텟 – 지휘관 </vt:lpstr>
      <vt:lpstr>캐릭터   스텟 – 지휘관 – 특수HP</vt:lpstr>
      <vt:lpstr>캐릭터   스텟 – 엔지니어</vt:lpstr>
      <vt:lpstr>캐릭터   스텟 – 엔지니어 – 특수HP</vt:lpstr>
      <vt:lpstr>캐릭터   스텟 - 용병</vt:lpstr>
      <vt:lpstr>캐릭터   스텟 – 용병 – 특수HP</vt:lpstr>
      <vt:lpstr>캐릭터   스텟 - 일반좀비</vt:lpstr>
      <vt:lpstr>캐릭터   스텟 - 군인좀비</vt:lpstr>
      <vt:lpstr>캐릭터   스텟 - 탱커</vt:lpstr>
      <vt:lpstr>캐릭터   스텟 - 사족</vt:lpstr>
      <vt:lpstr>캐릭터   스텟 – 캐릭터 이동속도</vt:lpstr>
      <vt:lpstr>캐릭터   공격 – 플레이어</vt:lpstr>
      <vt:lpstr>캐릭터   공격 – npc</vt:lpstr>
      <vt:lpstr>캐릭터   피격 – npc</vt:lpstr>
      <vt:lpstr>캐릭터   바운딩박스</vt:lpstr>
      <vt:lpstr>캐릭터   바운딩박스 - 지휘관</vt:lpstr>
      <vt:lpstr>캐릭터   바운딩박스 - 엔지니어</vt:lpstr>
      <vt:lpstr>캐릭터   바운딩박스 - 엔지니어</vt:lpstr>
      <vt:lpstr>캐릭터   플레이어 애니메이션</vt:lpstr>
      <vt:lpstr>캐릭터    플레이어 애니메이션</vt:lpstr>
      <vt:lpstr>캐릭터    플레이어 애니메이션</vt:lpstr>
      <vt:lpstr>캐릭터    플레이어 애니메이션</vt:lpstr>
      <vt:lpstr>캐릭터   플레이어 애니메이션</vt:lpstr>
      <vt:lpstr>캐릭터    플레이어 애니메이션</vt:lpstr>
      <vt:lpstr>캐릭터    플레이어 애니메이션</vt:lpstr>
      <vt:lpstr>캐릭터    플레이어 애니메이션</vt:lpstr>
      <vt:lpstr>캐릭터    플레이어 애니메이션</vt:lpstr>
      <vt:lpstr>캐릭터    오브젝트  애니메이션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  <vt:lpstr>연구 주제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홍찬우(2017180045)</dc:creator>
  <cp:lastModifiedBy>홍찬우(2017180045)</cp:lastModifiedBy>
  <cp:revision>656</cp:revision>
  <dcterms:created xsi:type="dcterms:W3CDTF">2021-11-10T10:32:01Z</dcterms:created>
  <dcterms:modified xsi:type="dcterms:W3CDTF">2022-04-22T09:16:34Z</dcterms:modified>
</cp:coreProperties>
</file>